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notesSlides/notesSlide10.xml" ContentType="application/vnd.openxmlformats-officedocument.presentationml.notesSlide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9"/>
  </p:notesMasterIdLst>
  <p:sldIdLst>
    <p:sldId id="256" r:id="rId2"/>
    <p:sldId id="266" r:id="rId3"/>
    <p:sldId id="382" r:id="rId4"/>
    <p:sldId id="383" r:id="rId5"/>
    <p:sldId id="385" r:id="rId6"/>
    <p:sldId id="386" r:id="rId7"/>
    <p:sldId id="387" r:id="rId8"/>
    <p:sldId id="381" r:id="rId9"/>
    <p:sldId id="380" r:id="rId10"/>
    <p:sldId id="257" r:id="rId11"/>
    <p:sldId id="259" r:id="rId12"/>
    <p:sldId id="260" r:id="rId13"/>
    <p:sldId id="261" r:id="rId14"/>
    <p:sldId id="262" r:id="rId15"/>
    <p:sldId id="263" r:id="rId16"/>
    <p:sldId id="267" r:id="rId17"/>
    <p:sldId id="268" r:id="rId18"/>
    <p:sldId id="269" r:id="rId19"/>
    <p:sldId id="270" r:id="rId20"/>
    <p:sldId id="271" r:id="rId21"/>
    <p:sldId id="277" r:id="rId22"/>
    <p:sldId id="278" r:id="rId23"/>
    <p:sldId id="279" r:id="rId24"/>
    <p:sldId id="280" r:id="rId25"/>
    <p:sldId id="281" r:id="rId26"/>
    <p:sldId id="330" r:id="rId27"/>
    <p:sldId id="282" r:id="rId28"/>
    <p:sldId id="283" r:id="rId29"/>
    <p:sldId id="284" r:id="rId30"/>
    <p:sldId id="274" r:id="rId31"/>
    <p:sldId id="285" r:id="rId32"/>
    <p:sldId id="398" r:id="rId33"/>
    <p:sldId id="399" r:id="rId34"/>
    <p:sldId id="400" r:id="rId35"/>
    <p:sldId id="403" r:id="rId36"/>
    <p:sldId id="404" r:id="rId37"/>
    <p:sldId id="405" r:id="rId38"/>
    <p:sldId id="258" r:id="rId39"/>
    <p:sldId id="287" r:id="rId40"/>
    <p:sldId id="473" r:id="rId41"/>
    <p:sldId id="474" r:id="rId42"/>
    <p:sldId id="475" r:id="rId43"/>
    <p:sldId id="476" r:id="rId44"/>
    <p:sldId id="477" r:id="rId45"/>
    <p:sldId id="478" r:id="rId46"/>
    <p:sldId id="479" r:id="rId47"/>
    <p:sldId id="480" r:id="rId48"/>
    <p:sldId id="481" r:id="rId49"/>
    <p:sldId id="482" r:id="rId50"/>
    <p:sldId id="483" r:id="rId51"/>
    <p:sldId id="484" r:id="rId52"/>
    <p:sldId id="485" r:id="rId53"/>
    <p:sldId id="388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  <p:sldId id="309" r:id="rId63"/>
    <p:sldId id="310" r:id="rId64"/>
    <p:sldId id="311" r:id="rId65"/>
    <p:sldId id="288" r:id="rId66"/>
    <p:sldId id="289" r:id="rId67"/>
    <p:sldId id="290" r:id="rId68"/>
    <p:sldId id="291" r:id="rId69"/>
    <p:sldId id="292" r:id="rId70"/>
    <p:sldId id="293" r:id="rId71"/>
    <p:sldId id="294" r:id="rId72"/>
    <p:sldId id="312" r:id="rId73"/>
    <p:sldId id="313" r:id="rId74"/>
    <p:sldId id="314" r:id="rId75"/>
    <p:sldId id="315" r:id="rId76"/>
    <p:sldId id="316" r:id="rId77"/>
    <p:sldId id="317" r:id="rId78"/>
    <p:sldId id="318" r:id="rId79"/>
    <p:sldId id="264" r:id="rId80"/>
    <p:sldId id="265" r:id="rId81"/>
    <p:sldId id="319" r:id="rId82"/>
    <p:sldId id="320" r:id="rId83"/>
    <p:sldId id="321" r:id="rId84"/>
    <p:sldId id="322" r:id="rId85"/>
    <p:sldId id="323" r:id="rId86"/>
    <p:sldId id="324" r:id="rId87"/>
    <p:sldId id="325" r:id="rId88"/>
    <p:sldId id="326" r:id="rId89"/>
    <p:sldId id="409" r:id="rId90"/>
    <p:sldId id="272" r:id="rId91"/>
    <p:sldId id="273" r:id="rId92"/>
    <p:sldId id="275" r:id="rId93"/>
    <p:sldId id="276" r:id="rId94"/>
    <p:sldId id="401" r:id="rId95"/>
    <p:sldId id="406" r:id="rId96"/>
    <p:sldId id="407" r:id="rId97"/>
    <p:sldId id="408" r:id="rId9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 autoAdjust="0"/>
    <p:restoredTop sz="94660"/>
  </p:normalViewPr>
  <p:slideViewPr>
    <p:cSldViewPr snapToGrid="0">
      <p:cViewPr varScale="1">
        <p:scale>
          <a:sx n="68" d="100"/>
          <a:sy n="68" d="100"/>
        </p:scale>
        <p:origin x="6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#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#3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#4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#6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EF543A-B10C-4DBD-A6F2-D0A2C2553F6A}" type="doc">
      <dgm:prSet loTypeId="urn:microsoft.com/office/officeart/2005/8/layout/hList1" loCatId="list" qsTypeId="urn:microsoft.com/office/officeart/2005/8/quickstyle/simple1#1" qsCatId="simple" csTypeId="urn:microsoft.com/office/officeart/2005/8/colors/accent1_2#1" csCatId="accent1"/>
      <dgm:spPr/>
      <dgm:t>
        <a:bodyPr/>
        <a:lstStyle/>
        <a:p>
          <a:endParaRPr lang="zh-CN" altLang="en-US"/>
        </a:p>
      </dgm:t>
    </dgm:pt>
    <dgm:pt modelId="{38CA3DC7-C4B1-4F54-A981-2B93990BE81F}">
      <dgm:prSet/>
      <dgm:spPr/>
      <dgm:t>
        <a:bodyPr/>
        <a:lstStyle/>
        <a:p>
          <a:r>
            <a:rPr lang="zh-CN"/>
            <a:t>获取帧：</a:t>
          </a:r>
        </a:p>
      </dgm:t>
    </dgm:pt>
    <dgm:pt modelId="{490EEC16-3FDE-4007-A233-0A78520F68FC}" type="parTrans" cxnId="{411C127A-8FD6-42A8-BB9A-D09A7D62EAAC}">
      <dgm:prSet/>
      <dgm:spPr/>
      <dgm:t>
        <a:bodyPr/>
        <a:lstStyle/>
        <a:p>
          <a:endParaRPr lang="zh-CN" altLang="en-US"/>
        </a:p>
      </dgm:t>
    </dgm:pt>
    <dgm:pt modelId="{B9B9E7E4-C1E5-4856-B923-774FC7C69F11}" type="sibTrans" cxnId="{411C127A-8FD6-42A8-BB9A-D09A7D62EAAC}">
      <dgm:prSet/>
      <dgm:spPr/>
      <dgm:t>
        <a:bodyPr/>
        <a:lstStyle/>
        <a:p>
          <a:endParaRPr lang="zh-CN" altLang="en-US"/>
        </a:p>
      </dgm:t>
    </dgm:pt>
    <dgm:pt modelId="{8861226A-270E-46DA-9F09-57FB50A9D508}">
      <dgm:prSet/>
      <dgm:spPr/>
      <dgm:t>
        <a:bodyPr/>
        <a:lstStyle/>
        <a:p>
          <a:r>
            <a:rPr lang="zh-CN"/>
            <a:t>若</a:t>
          </a:r>
          <a:r>
            <a:rPr lang="en-US"/>
            <a:t>free_list</a:t>
          </a:r>
          <a:r>
            <a:rPr lang="zh-CN"/>
            <a:t>是空的，意味着没有空闲帧，可以调用</a:t>
          </a:r>
          <a:r>
            <a:rPr lang="en-US"/>
            <a:t>LRU</a:t>
          </a:r>
          <a:r>
            <a:rPr lang="zh-CN"/>
            <a:t>算法</a:t>
          </a:r>
        </a:p>
      </dgm:t>
    </dgm:pt>
    <dgm:pt modelId="{A28ED3CE-A587-476A-90AA-43BB6A14D53C}" type="parTrans" cxnId="{256B389B-C248-4489-BBB5-16F213512497}">
      <dgm:prSet/>
      <dgm:spPr/>
      <dgm:t>
        <a:bodyPr/>
        <a:lstStyle/>
        <a:p>
          <a:endParaRPr lang="zh-CN" altLang="en-US"/>
        </a:p>
      </dgm:t>
    </dgm:pt>
    <dgm:pt modelId="{6727F8CD-1895-4BAF-A317-92913D67D4F5}" type="sibTrans" cxnId="{256B389B-C248-4489-BBB5-16F213512497}">
      <dgm:prSet/>
      <dgm:spPr/>
      <dgm:t>
        <a:bodyPr/>
        <a:lstStyle/>
        <a:p>
          <a:endParaRPr lang="zh-CN" altLang="en-US"/>
        </a:p>
      </dgm:t>
    </dgm:pt>
    <dgm:pt modelId="{27C6F225-B893-4FF2-B0F2-3A8EE152B29D}">
      <dgm:prSet/>
      <dgm:spPr/>
      <dgm:t>
        <a:bodyPr/>
        <a:lstStyle/>
        <a:p>
          <a:r>
            <a:rPr lang="zh-CN"/>
            <a:t>若</a:t>
          </a:r>
          <a:r>
            <a:rPr lang="en-US"/>
            <a:t>free_list</a:t>
          </a:r>
          <a:r>
            <a:rPr lang="zh-CN"/>
            <a:t>非空，则可以直接从中调用一张空闲帧用于新页面</a:t>
          </a:r>
        </a:p>
      </dgm:t>
    </dgm:pt>
    <dgm:pt modelId="{428DB7E4-A1E3-4233-943B-579CF3AF830E}" type="parTrans" cxnId="{20CD4230-D562-4CCB-8E8B-4F5223FC779C}">
      <dgm:prSet/>
      <dgm:spPr/>
      <dgm:t>
        <a:bodyPr/>
        <a:lstStyle/>
        <a:p>
          <a:endParaRPr lang="zh-CN" altLang="en-US"/>
        </a:p>
      </dgm:t>
    </dgm:pt>
    <dgm:pt modelId="{E6642A18-89CD-4F13-A827-50910403E51A}" type="sibTrans" cxnId="{20CD4230-D562-4CCB-8E8B-4F5223FC779C}">
      <dgm:prSet/>
      <dgm:spPr/>
      <dgm:t>
        <a:bodyPr/>
        <a:lstStyle/>
        <a:p>
          <a:endParaRPr lang="zh-CN" altLang="en-US"/>
        </a:p>
      </dgm:t>
    </dgm:pt>
    <dgm:pt modelId="{C54CD3DB-8D3E-4A72-8640-C0232F657C5D}">
      <dgm:prSet/>
      <dgm:spPr/>
      <dgm:t>
        <a:bodyPr/>
        <a:lstStyle/>
        <a:p>
          <a:r>
            <a:rPr lang="zh-CN"/>
            <a:t>完成新帧的分配</a:t>
          </a:r>
        </a:p>
      </dgm:t>
    </dgm:pt>
    <dgm:pt modelId="{E8720AEC-20BC-4D27-9959-AA2D586E998C}" type="parTrans" cxnId="{E9ADD9FE-FE20-469B-A7BD-3EEE0989E390}">
      <dgm:prSet/>
      <dgm:spPr/>
      <dgm:t>
        <a:bodyPr/>
        <a:lstStyle/>
        <a:p>
          <a:endParaRPr lang="zh-CN" altLang="en-US"/>
        </a:p>
      </dgm:t>
    </dgm:pt>
    <dgm:pt modelId="{6EEA34FB-F7B8-420C-A7D1-E5C158952C0C}" type="sibTrans" cxnId="{E9ADD9FE-FE20-469B-A7BD-3EEE0989E390}">
      <dgm:prSet/>
      <dgm:spPr/>
      <dgm:t>
        <a:bodyPr/>
        <a:lstStyle/>
        <a:p>
          <a:endParaRPr lang="zh-CN" altLang="en-US"/>
        </a:p>
      </dgm:t>
    </dgm:pt>
    <dgm:pt modelId="{C89CCDFD-8C01-4545-8FBD-F416D7189B93}">
      <dgm:prSet/>
      <dgm:spPr/>
      <dgm:t>
        <a:bodyPr/>
        <a:lstStyle/>
        <a:p>
          <a:r>
            <a:rPr lang="zh-CN"/>
            <a:t>获取新页面的</a:t>
          </a:r>
          <a:r>
            <a:rPr lang="en-US"/>
            <a:t>id</a:t>
          </a:r>
          <a:r>
            <a:rPr lang="zh-CN"/>
            <a:t>，并更新页表</a:t>
          </a:r>
          <a:r>
            <a:rPr lang="en-US"/>
            <a:t>page_table_</a:t>
          </a:r>
          <a:endParaRPr lang="zh-CN"/>
        </a:p>
      </dgm:t>
    </dgm:pt>
    <dgm:pt modelId="{BF49DBBD-4677-42F6-A376-4C5E8BD31628}" type="parTrans" cxnId="{17DF50BE-AAB7-4B6C-A9F3-66B68C49F4AD}">
      <dgm:prSet/>
      <dgm:spPr/>
      <dgm:t>
        <a:bodyPr/>
        <a:lstStyle/>
        <a:p>
          <a:endParaRPr lang="zh-CN" altLang="en-US"/>
        </a:p>
      </dgm:t>
    </dgm:pt>
    <dgm:pt modelId="{6E24746E-35BF-4E8E-843A-596C5C49B85B}" type="sibTrans" cxnId="{17DF50BE-AAB7-4B6C-A9F3-66B68C49F4AD}">
      <dgm:prSet/>
      <dgm:spPr/>
      <dgm:t>
        <a:bodyPr/>
        <a:lstStyle/>
        <a:p>
          <a:endParaRPr lang="zh-CN" altLang="en-US"/>
        </a:p>
      </dgm:t>
    </dgm:pt>
    <dgm:pt modelId="{5E079684-DBE7-4723-BD7D-20E0931A0BC1}" type="pres">
      <dgm:prSet presAssocID="{2AEF543A-B10C-4DBD-A6F2-D0A2C2553F6A}" presName="Name0" presStyleCnt="0">
        <dgm:presLayoutVars>
          <dgm:dir/>
          <dgm:animLvl val="lvl"/>
          <dgm:resizeHandles val="exact"/>
        </dgm:presLayoutVars>
      </dgm:prSet>
      <dgm:spPr/>
    </dgm:pt>
    <dgm:pt modelId="{330158C3-3334-4425-A07A-69E017030F0A}" type="pres">
      <dgm:prSet presAssocID="{38CA3DC7-C4B1-4F54-A981-2B93990BE81F}" presName="composite" presStyleCnt="0"/>
      <dgm:spPr/>
    </dgm:pt>
    <dgm:pt modelId="{F1860818-AB51-434A-9BA7-7CAA997E6E2E}" type="pres">
      <dgm:prSet presAssocID="{38CA3DC7-C4B1-4F54-A981-2B93990BE81F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360C10E6-D7DC-4E5E-AA4D-207C61B0F876}" type="pres">
      <dgm:prSet presAssocID="{38CA3DC7-C4B1-4F54-A981-2B93990BE81F}" presName="desTx" presStyleLbl="alignAccFollowNode1" presStyleIdx="0" presStyleCnt="3">
        <dgm:presLayoutVars>
          <dgm:bulletEnabled val="1"/>
        </dgm:presLayoutVars>
      </dgm:prSet>
      <dgm:spPr/>
    </dgm:pt>
    <dgm:pt modelId="{5CC6D32C-1260-47C3-8281-29146AE7DB2D}" type="pres">
      <dgm:prSet presAssocID="{B9B9E7E4-C1E5-4856-B923-774FC7C69F11}" presName="space" presStyleCnt="0"/>
      <dgm:spPr/>
    </dgm:pt>
    <dgm:pt modelId="{88AEFBD8-6269-4DDC-9853-ED883F20B5B7}" type="pres">
      <dgm:prSet presAssocID="{C54CD3DB-8D3E-4A72-8640-C0232F657C5D}" presName="composite" presStyleCnt="0"/>
      <dgm:spPr/>
    </dgm:pt>
    <dgm:pt modelId="{FEDFC204-E454-46A4-BE05-CB988EEBE2F5}" type="pres">
      <dgm:prSet presAssocID="{C54CD3DB-8D3E-4A72-8640-C0232F657C5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2A80916-C0AB-4DB1-B30C-D876CD738FB3}" type="pres">
      <dgm:prSet presAssocID="{C54CD3DB-8D3E-4A72-8640-C0232F657C5D}" presName="desTx" presStyleLbl="alignAccFollowNode1" presStyleIdx="1" presStyleCnt="3">
        <dgm:presLayoutVars>
          <dgm:bulletEnabled val="1"/>
        </dgm:presLayoutVars>
      </dgm:prSet>
      <dgm:spPr/>
    </dgm:pt>
    <dgm:pt modelId="{FAD3641D-C7F5-47B1-89FD-B1DF103491EE}" type="pres">
      <dgm:prSet presAssocID="{6EEA34FB-F7B8-420C-A7D1-E5C158952C0C}" presName="space" presStyleCnt="0"/>
      <dgm:spPr/>
    </dgm:pt>
    <dgm:pt modelId="{B0506678-72F5-4FC4-819A-8EA583CAABAE}" type="pres">
      <dgm:prSet presAssocID="{C89CCDFD-8C01-4545-8FBD-F416D7189B93}" presName="composite" presStyleCnt="0"/>
      <dgm:spPr/>
    </dgm:pt>
    <dgm:pt modelId="{78B66FA9-EDA0-48D9-9C61-34EF5C66D48A}" type="pres">
      <dgm:prSet presAssocID="{C89CCDFD-8C01-4545-8FBD-F416D7189B93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C2FE64F-360F-4F8A-B136-7705E7E8BF0A}" type="pres">
      <dgm:prSet presAssocID="{C89CCDFD-8C01-4545-8FBD-F416D7189B93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CA90E506-7CBA-4FBC-910B-1BC472336968}" type="presOf" srcId="{38CA3DC7-C4B1-4F54-A981-2B93990BE81F}" destId="{F1860818-AB51-434A-9BA7-7CAA997E6E2E}" srcOrd="0" destOrd="0" presId="urn:microsoft.com/office/officeart/2005/8/layout/hList1"/>
    <dgm:cxn modelId="{20CD4230-D562-4CCB-8E8B-4F5223FC779C}" srcId="{38CA3DC7-C4B1-4F54-A981-2B93990BE81F}" destId="{27C6F225-B893-4FF2-B0F2-3A8EE152B29D}" srcOrd="1" destOrd="0" parTransId="{428DB7E4-A1E3-4233-943B-579CF3AF830E}" sibTransId="{E6642A18-89CD-4F13-A827-50910403E51A}"/>
    <dgm:cxn modelId="{E8FBA836-007F-4DC9-BA17-93CD7726F36B}" type="presOf" srcId="{C54CD3DB-8D3E-4A72-8640-C0232F657C5D}" destId="{FEDFC204-E454-46A4-BE05-CB988EEBE2F5}" srcOrd="0" destOrd="0" presId="urn:microsoft.com/office/officeart/2005/8/layout/hList1"/>
    <dgm:cxn modelId="{5290F344-8A5A-4005-91DC-91F57E0086BE}" type="presOf" srcId="{C89CCDFD-8C01-4545-8FBD-F416D7189B93}" destId="{78B66FA9-EDA0-48D9-9C61-34EF5C66D48A}" srcOrd="0" destOrd="0" presId="urn:microsoft.com/office/officeart/2005/8/layout/hList1"/>
    <dgm:cxn modelId="{1A77286D-AB41-4E06-9DB2-382018F0AE98}" type="presOf" srcId="{27C6F225-B893-4FF2-B0F2-3A8EE152B29D}" destId="{360C10E6-D7DC-4E5E-AA4D-207C61B0F876}" srcOrd="0" destOrd="1" presId="urn:microsoft.com/office/officeart/2005/8/layout/hList1"/>
    <dgm:cxn modelId="{411C127A-8FD6-42A8-BB9A-D09A7D62EAAC}" srcId="{2AEF543A-B10C-4DBD-A6F2-D0A2C2553F6A}" destId="{38CA3DC7-C4B1-4F54-A981-2B93990BE81F}" srcOrd="0" destOrd="0" parTransId="{490EEC16-3FDE-4007-A233-0A78520F68FC}" sibTransId="{B9B9E7E4-C1E5-4856-B923-774FC7C69F11}"/>
    <dgm:cxn modelId="{256B389B-C248-4489-BBB5-16F213512497}" srcId="{38CA3DC7-C4B1-4F54-A981-2B93990BE81F}" destId="{8861226A-270E-46DA-9F09-57FB50A9D508}" srcOrd="0" destOrd="0" parTransId="{A28ED3CE-A587-476A-90AA-43BB6A14D53C}" sibTransId="{6727F8CD-1895-4BAF-A317-92913D67D4F5}"/>
    <dgm:cxn modelId="{4C9845B0-4618-494F-8980-CB5662E6DF50}" type="presOf" srcId="{8861226A-270E-46DA-9F09-57FB50A9D508}" destId="{360C10E6-D7DC-4E5E-AA4D-207C61B0F876}" srcOrd="0" destOrd="0" presId="urn:microsoft.com/office/officeart/2005/8/layout/hList1"/>
    <dgm:cxn modelId="{17DF50BE-AAB7-4B6C-A9F3-66B68C49F4AD}" srcId="{2AEF543A-B10C-4DBD-A6F2-D0A2C2553F6A}" destId="{C89CCDFD-8C01-4545-8FBD-F416D7189B93}" srcOrd="2" destOrd="0" parTransId="{BF49DBBD-4677-42F6-A376-4C5E8BD31628}" sibTransId="{6E24746E-35BF-4E8E-843A-596C5C49B85B}"/>
    <dgm:cxn modelId="{56918AF0-854C-4226-AB18-FF424E1536D6}" type="presOf" srcId="{2AEF543A-B10C-4DBD-A6F2-D0A2C2553F6A}" destId="{5E079684-DBE7-4723-BD7D-20E0931A0BC1}" srcOrd="0" destOrd="0" presId="urn:microsoft.com/office/officeart/2005/8/layout/hList1"/>
    <dgm:cxn modelId="{E9ADD9FE-FE20-469B-A7BD-3EEE0989E390}" srcId="{2AEF543A-B10C-4DBD-A6F2-D0A2C2553F6A}" destId="{C54CD3DB-8D3E-4A72-8640-C0232F657C5D}" srcOrd="1" destOrd="0" parTransId="{E8720AEC-20BC-4D27-9959-AA2D586E998C}" sibTransId="{6EEA34FB-F7B8-420C-A7D1-E5C158952C0C}"/>
    <dgm:cxn modelId="{76E646D6-5E72-4CE4-85E6-8E64C1574AB6}" type="presParOf" srcId="{5E079684-DBE7-4723-BD7D-20E0931A0BC1}" destId="{330158C3-3334-4425-A07A-69E017030F0A}" srcOrd="0" destOrd="0" presId="urn:microsoft.com/office/officeart/2005/8/layout/hList1"/>
    <dgm:cxn modelId="{CC67E78F-0229-4B1E-B7BD-A6ACE2A73F8F}" type="presParOf" srcId="{330158C3-3334-4425-A07A-69E017030F0A}" destId="{F1860818-AB51-434A-9BA7-7CAA997E6E2E}" srcOrd="0" destOrd="0" presId="urn:microsoft.com/office/officeart/2005/8/layout/hList1"/>
    <dgm:cxn modelId="{D73448D4-F1CC-43CE-AEAD-80E09D959CDB}" type="presParOf" srcId="{330158C3-3334-4425-A07A-69E017030F0A}" destId="{360C10E6-D7DC-4E5E-AA4D-207C61B0F876}" srcOrd="1" destOrd="0" presId="urn:microsoft.com/office/officeart/2005/8/layout/hList1"/>
    <dgm:cxn modelId="{041653D2-83A4-427D-A63F-1F956D89E6F1}" type="presParOf" srcId="{5E079684-DBE7-4723-BD7D-20E0931A0BC1}" destId="{5CC6D32C-1260-47C3-8281-29146AE7DB2D}" srcOrd="1" destOrd="0" presId="urn:microsoft.com/office/officeart/2005/8/layout/hList1"/>
    <dgm:cxn modelId="{F8A87058-741A-4FE0-BEA9-9987BB89682B}" type="presParOf" srcId="{5E079684-DBE7-4723-BD7D-20E0931A0BC1}" destId="{88AEFBD8-6269-4DDC-9853-ED883F20B5B7}" srcOrd="2" destOrd="0" presId="urn:microsoft.com/office/officeart/2005/8/layout/hList1"/>
    <dgm:cxn modelId="{1FAFAF42-1239-4779-A7E1-8AE1BA58E88C}" type="presParOf" srcId="{88AEFBD8-6269-4DDC-9853-ED883F20B5B7}" destId="{FEDFC204-E454-46A4-BE05-CB988EEBE2F5}" srcOrd="0" destOrd="0" presId="urn:microsoft.com/office/officeart/2005/8/layout/hList1"/>
    <dgm:cxn modelId="{C16048E9-7B09-433E-B7C7-04D96B5D2BC4}" type="presParOf" srcId="{88AEFBD8-6269-4DDC-9853-ED883F20B5B7}" destId="{32A80916-C0AB-4DB1-B30C-D876CD738FB3}" srcOrd="1" destOrd="0" presId="urn:microsoft.com/office/officeart/2005/8/layout/hList1"/>
    <dgm:cxn modelId="{552FD1D8-195D-4E04-82EB-4E368905CE66}" type="presParOf" srcId="{5E079684-DBE7-4723-BD7D-20E0931A0BC1}" destId="{FAD3641D-C7F5-47B1-89FD-B1DF103491EE}" srcOrd="3" destOrd="0" presId="urn:microsoft.com/office/officeart/2005/8/layout/hList1"/>
    <dgm:cxn modelId="{75672535-E362-4587-9E67-47CD9DD814C5}" type="presParOf" srcId="{5E079684-DBE7-4723-BD7D-20E0931A0BC1}" destId="{B0506678-72F5-4FC4-819A-8EA583CAABAE}" srcOrd="4" destOrd="0" presId="urn:microsoft.com/office/officeart/2005/8/layout/hList1"/>
    <dgm:cxn modelId="{EEA8E9D7-6ED5-4D30-8FD1-602AF0B4E5B7}" type="presParOf" srcId="{B0506678-72F5-4FC4-819A-8EA583CAABAE}" destId="{78B66FA9-EDA0-48D9-9C61-34EF5C66D48A}" srcOrd="0" destOrd="0" presId="urn:microsoft.com/office/officeart/2005/8/layout/hList1"/>
    <dgm:cxn modelId="{B6AD8155-7E2C-4957-8141-7906F0D3F60D}" type="presParOf" srcId="{B0506678-72F5-4FC4-819A-8EA583CAABAE}" destId="{0C2FE64F-360F-4F8A-B136-7705E7E8BF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AEF543A-B10C-4DBD-A6F2-D0A2C2553F6A}" type="doc">
      <dgm:prSet loTypeId="urn:microsoft.com/office/officeart/2005/8/layout/hList1" loCatId="list" qsTypeId="urn:microsoft.com/office/officeart/2005/8/quickstyle/simple1#2" qsCatId="simple" csTypeId="urn:microsoft.com/office/officeart/2005/8/colors/accent1_2#2" csCatId="accent1"/>
      <dgm:spPr/>
      <dgm:t>
        <a:bodyPr/>
        <a:lstStyle/>
        <a:p>
          <a:endParaRPr lang="zh-CN" altLang="en-US"/>
        </a:p>
      </dgm:t>
    </dgm:pt>
    <dgm:pt modelId="{38CA3DC7-C4B1-4F54-A981-2B93990BE81F}">
      <dgm:prSet/>
      <dgm:spPr/>
      <dgm:t>
        <a:bodyPr/>
        <a:lstStyle/>
        <a:p>
          <a:r>
            <a:rPr lang="zh-CN"/>
            <a:t>获取帧：</a:t>
          </a:r>
        </a:p>
      </dgm:t>
    </dgm:pt>
    <dgm:pt modelId="{490EEC16-3FDE-4007-A233-0A78520F68FC}" type="parTrans" cxnId="{411C127A-8FD6-42A8-BB9A-D09A7D62EAAC}">
      <dgm:prSet/>
      <dgm:spPr/>
      <dgm:t>
        <a:bodyPr/>
        <a:lstStyle/>
        <a:p>
          <a:endParaRPr lang="zh-CN" altLang="en-US"/>
        </a:p>
      </dgm:t>
    </dgm:pt>
    <dgm:pt modelId="{B9B9E7E4-C1E5-4856-B923-774FC7C69F11}" type="sibTrans" cxnId="{411C127A-8FD6-42A8-BB9A-D09A7D62EAAC}">
      <dgm:prSet/>
      <dgm:spPr/>
      <dgm:t>
        <a:bodyPr/>
        <a:lstStyle/>
        <a:p>
          <a:endParaRPr lang="zh-CN" altLang="en-US"/>
        </a:p>
      </dgm:t>
    </dgm:pt>
    <dgm:pt modelId="{8861226A-270E-46DA-9F09-57FB50A9D508}">
      <dgm:prSet/>
      <dgm:spPr/>
      <dgm:t>
        <a:bodyPr/>
        <a:lstStyle/>
        <a:p>
          <a:r>
            <a:rPr lang="zh-CN"/>
            <a:t>若</a:t>
          </a:r>
          <a:r>
            <a:rPr lang="en-US"/>
            <a:t>free_list</a:t>
          </a:r>
          <a:r>
            <a:rPr lang="zh-CN"/>
            <a:t>是空的，意味着没有空闲帧，可以调用</a:t>
          </a:r>
          <a:r>
            <a:rPr lang="en-US"/>
            <a:t>LRU</a:t>
          </a:r>
          <a:r>
            <a:rPr lang="zh-CN"/>
            <a:t>算法</a:t>
          </a:r>
        </a:p>
      </dgm:t>
    </dgm:pt>
    <dgm:pt modelId="{A28ED3CE-A587-476A-90AA-43BB6A14D53C}" type="parTrans" cxnId="{256B389B-C248-4489-BBB5-16F213512497}">
      <dgm:prSet/>
      <dgm:spPr/>
      <dgm:t>
        <a:bodyPr/>
        <a:lstStyle/>
        <a:p>
          <a:endParaRPr lang="zh-CN" altLang="en-US"/>
        </a:p>
      </dgm:t>
    </dgm:pt>
    <dgm:pt modelId="{6727F8CD-1895-4BAF-A317-92913D67D4F5}" type="sibTrans" cxnId="{256B389B-C248-4489-BBB5-16F213512497}">
      <dgm:prSet/>
      <dgm:spPr/>
      <dgm:t>
        <a:bodyPr/>
        <a:lstStyle/>
        <a:p>
          <a:endParaRPr lang="zh-CN" altLang="en-US"/>
        </a:p>
      </dgm:t>
    </dgm:pt>
    <dgm:pt modelId="{27C6F225-B893-4FF2-B0F2-3A8EE152B29D}">
      <dgm:prSet/>
      <dgm:spPr/>
      <dgm:t>
        <a:bodyPr/>
        <a:lstStyle/>
        <a:p>
          <a:r>
            <a:rPr lang="zh-CN"/>
            <a:t>若</a:t>
          </a:r>
          <a:r>
            <a:rPr lang="en-US"/>
            <a:t>free_list</a:t>
          </a:r>
          <a:r>
            <a:rPr lang="zh-CN"/>
            <a:t>非空，则可以直接从中调用一张空闲帧用于新页面</a:t>
          </a:r>
        </a:p>
      </dgm:t>
    </dgm:pt>
    <dgm:pt modelId="{428DB7E4-A1E3-4233-943B-579CF3AF830E}" type="parTrans" cxnId="{20CD4230-D562-4CCB-8E8B-4F5223FC779C}">
      <dgm:prSet/>
      <dgm:spPr/>
      <dgm:t>
        <a:bodyPr/>
        <a:lstStyle/>
        <a:p>
          <a:endParaRPr lang="zh-CN" altLang="en-US"/>
        </a:p>
      </dgm:t>
    </dgm:pt>
    <dgm:pt modelId="{E6642A18-89CD-4F13-A827-50910403E51A}" type="sibTrans" cxnId="{20CD4230-D562-4CCB-8E8B-4F5223FC779C}">
      <dgm:prSet/>
      <dgm:spPr/>
      <dgm:t>
        <a:bodyPr/>
        <a:lstStyle/>
        <a:p>
          <a:endParaRPr lang="zh-CN" altLang="en-US"/>
        </a:p>
      </dgm:t>
    </dgm:pt>
    <dgm:pt modelId="{C54CD3DB-8D3E-4A72-8640-C0232F657C5D}">
      <dgm:prSet/>
      <dgm:spPr/>
      <dgm:t>
        <a:bodyPr/>
        <a:lstStyle/>
        <a:p>
          <a:r>
            <a:rPr lang="zh-CN"/>
            <a:t>完成新帧的分配</a:t>
          </a:r>
        </a:p>
      </dgm:t>
    </dgm:pt>
    <dgm:pt modelId="{E8720AEC-20BC-4D27-9959-AA2D586E998C}" type="parTrans" cxnId="{E9ADD9FE-FE20-469B-A7BD-3EEE0989E390}">
      <dgm:prSet/>
      <dgm:spPr/>
      <dgm:t>
        <a:bodyPr/>
        <a:lstStyle/>
        <a:p>
          <a:endParaRPr lang="zh-CN" altLang="en-US"/>
        </a:p>
      </dgm:t>
    </dgm:pt>
    <dgm:pt modelId="{6EEA34FB-F7B8-420C-A7D1-E5C158952C0C}" type="sibTrans" cxnId="{E9ADD9FE-FE20-469B-A7BD-3EEE0989E390}">
      <dgm:prSet/>
      <dgm:spPr/>
      <dgm:t>
        <a:bodyPr/>
        <a:lstStyle/>
        <a:p>
          <a:endParaRPr lang="zh-CN" altLang="en-US"/>
        </a:p>
      </dgm:t>
    </dgm:pt>
    <dgm:pt modelId="{C89CCDFD-8C01-4545-8FBD-F416D7189B93}">
      <dgm:prSet/>
      <dgm:spPr/>
      <dgm:t>
        <a:bodyPr/>
        <a:lstStyle/>
        <a:p>
          <a:r>
            <a:rPr lang="zh-CN"/>
            <a:t>获取新页面的</a:t>
          </a:r>
          <a:r>
            <a:rPr lang="en-US"/>
            <a:t>id</a:t>
          </a:r>
          <a:r>
            <a:rPr lang="zh-CN"/>
            <a:t>，并更新页表</a:t>
          </a:r>
          <a:r>
            <a:rPr lang="en-US"/>
            <a:t>page_table_</a:t>
          </a:r>
          <a:endParaRPr lang="zh-CN"/>
        </a:p>
      </dgm:t>
    </dgm:pt>
    <dgm:pt modelId="{BF49DBBD-4677-42F6-A376-4C5E8BD31628}" type="parTrans" cxnId="{17DF50BE-AAB7-4B6C-A9F3-66B68C49F4AD}">
      <dgm:prSet/>
      <dgm:spPr/>
      <dgm:t>
        <a:bodyPr/>
        <a:lstStyle/>
        <a:p>
          <a:endParaRPr lang="zh-CN" altLang="en-US"/>
        </a:p>
      </dgm:t>
    </dgm:pt>
    <dgm:pt modelId="{6E24746E-35BF-4E8E-843A-596C5C49B85B}" type="sibTrans" cxnId="{17DF50BE-AAB7-4B6C-A9F3-66B68C49F4AD}">
      <dgm:prSet/>
      <dgm:spPr/>
      <dgm:t>
        <a:bodyPr/>
        <a:lstStyle/>
        <a:p>
          <a:endParaRPr lang="zh-CN" altLang="en-US"/>
        </a:p>
      </dgm:t>
    </dgm:pt>
    <dgm:pt modelId="{5E079684-DBE7-4723-BD7D-20E0931A0BC1}" type="pres">
      <dgm:prSet presAssocID="{2AEF543A-B10C-4DBD-A6F2-D0A2C2553F6A}" presName="Name0" presStyleCnt="0">
        <dgm:presLayoutVars>
          <dgm:dir/>
          <dgm:animLvl val="lvl"/>
          <dgm:resizeHandles val="exact"/>
        </dgm:presLayoutVars>
      </dgm:prSet>
      <dgm:spPr/>
    </dgm:pt>
    <dgm:pt modelId="{330158C3-3334-4425-A07A-69E017030F0A}" type="pres">
      <dgm:prSet presAssocID="{38CA3DC7-C4B1-4F54-A981-2B93990BE81F}" presName="composite" presStyleCnt="0"/>
      <dgm:spPr/>
    </dgm:pt>
    <dgm:pt modelId="{F1860818-AB51-434A-9BA7-7CAA997E6E2E}" type="pres">
      <dgm:prSet presAssocID="{38CA3DC7-C4B1-4F54-A981-2B93990BE81F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360C10E6-D7DC-4E5E-AA4D-207C61B0F876}" type="pres">
      <dgm:prSet presAssocID="{38CA3DC7-C4B1-4F54-A981-2B93990BE81F}" presName="desTx" presStyleLbl="alignAccFollowNode1" presStyleIdx="0" presStyleCnt="3">
        <dgm:presLayoutVars>
          <dgm:bulletEnabled val="1"/>
        </dgm:presLayoutVars>
      </dgm:prSet>
      <dgm:spPr/>
    </dgm:pt>
    <dgm:pt modelId="{5CC6D32C-1260-47C3-8281-29146AE7DB2D}" type="pres">
      <dgm:prSet presAssocID="{B9B9E7E4-C1E5-4856-B923-774FC7C69F11}" presName="space" presStyleCnt="0"/>
      <dgm:spPr/>
    </dgm:pt>
    <dgm:pt modelId="{88AEFBD8-6269-4DDC-9853-ED883F20B5B7}" type="pres">
      <dgm:prSet presAssocID="{C54CD3DB-8D3E-4A72-8640-C0232F657C5D}" presName="composite" presStyleCnt="0"/>
      <dgm:spPr/>
    </dgm:pt>
    <dgm:pt modelId="{FEDFC204-E454-46A4-BE05-CB988EEBE2F5}" type="pres">
      <dgm:prSet presAssocID="{C54CD3DB-8D3E-4A72-8640-C0232F657C5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2A80916-C0AB-4DB1-B30C-D876CD738FB3}" type="pres">
      <dgm:prSet presAssocID="{C54CD3DB-8D3E-4A72-8640-C0232F657C5D}" presName="desTx" presStyleLbl="alignAccFollowNode1" presStyleIdx="1" presStyleCnt="3">
        <dgm:presLayoutVars>
          <dgm:bulletEnabled val="1"/>
        </dgm:presLayoutVars>
      </dgm:prSet>
      <dgm:spPr/>
    </dgm:pt>
    <dgm:pt modelId="{FAD3641D-C7F5-47B1-89FD-B1DF103491EE}" type="pres">
      <dgm:prSet presAssocID="{6EEA34FB-F7B8-420C-A7D1-E5C158952C0C}" presName="space" presStyleCnt="0"/>
      <dgm:spPr/>
    </dgm:pt>
    <dgm:pt modelId="{B0506678-72F5-4FC4-819A-8EA583CAABAE}" type="pres">
      <dgm:prSet presAssocID="{C89CCDFD-8C01-4545-8FBD-F416D7189B93}" presName="composite" presStyleCnt="0"/>
      <dgm:spPr/>
    </dgm:pt>
    <dgm:pt modelId="{78B66FA9-EDA0-48D9-9C61-34EF5C66D48A}" type="pres">
      <dgm:prSet presAssocID="{C89CCDFD-8C01-4545-8FBD-F416D7189B93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C2FE64F-360F-4F8A-B136-7705E7E8BF0A}" type="pres">
      <dgm:prSet presAssocID="{C89CCDFD-8C01-4545-8FBD-F416D7189B93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CA90E506-7CBA-4FBC-910B-1BC472336968}" type="presOf" srcId="{38CA3DC7-C4B1-4F54-A981-2B93990BE81F}" destId="{F1860818-AB51-434A-9BA7-7CAA997E6E2E}" srcOrd="0" destOrd="0" presId="urn:microsoft.com/office/officeart/2005/8/layout/hList1"/>
    <dgm:cxn modelId="{20CD4230-D562-4CCB-8E8B-4F5223FC779C}" srcId="{38CA3DC7-C4B1-4F54-A981-2B93990BE81F}" destId="{27C6F225-B893-4FF2-B0F2-3A8EE152B29D}" srcOrd="1" destOrd="0" parTransId="{428DB7E4-A1E3-4233-943B-579CF3AF830E}" sibTransId="{E6642A18-89CD-4F13-A827-50910403E51A}"/>
    <dgm:cxn modelId="{E8FBA836-007F-4DC9-BA17-93CD7726F36B}" type="presOf" srcId="{C54CD3DB-8D3E-4A72-8640-C0232F657C5D}" destId="{FEDFC204-E454-46A4-BE05-CB988EEBE2F5}" srcOrd="0" destOrd="0" presId="urn:microsoft.com/office/officeart/2005/8/layout/hList1"/>
    <dgm:cxn modelId="{5290F344-8A5A-4005-91DC-91F57E0086BE}" type="presOf" srcId="{C89CCDFD-8C01-4545-8FBD-F416D7189B93}" destId="{78B66FA9-EDA0-48D9-9C61-34EF5C66D48A}" srcOrd="0" destOrd="0" presId="urn:microsoft.com/office/officeart/2005/8/layout/hList1"/>
    <dgm:cxn modelId="{1A77286D-AB41-4E06-9DB2-382018F0AE98}" type="presOf" srcId="{27C6F225-B893-4FF2-B0F2-3A8EE152B29D}" destId="{360C10E6-D7DC-4E5E-AA4D-207C61B0F876}" srcOrd="0" destOrd="1" presId="urn:microsoft.com/office/officeart/2005/8/layout/hList1"/>
    <dgm:cxn modelId="{411C127A-8FD6-42A8-BB9A-D09A7D62EAAC}" srcId="{2AEF543A-B10C-4DBD-A6F2-D0A2C2553F6A}" destId="{38CA3DC7-C4B1-4F54-A981-2B93990BE81F}" srcOrd="0" destOrd="0" parTransId="{490EEC16-3FDE-4007-A233-0A78520F68FC}" sibTransId="{B9B9E7E4-C1E5-4856-B923-774FC7C69F11}"/>
    <dgm:cxn modelId="{256B389B-C248-4489-BBB5-16F213512497}" srcId="{38CA3DC7-C4B1-4F54-A981-2B93990BE81F}" destId="{8861226A-270E-46DA-9F09-57FB50A9D508}" srcOrd="0" destOrd="0" parTransId="{A28ED3CE-A587-476A-90AA-43BB6A14D53C}" sibTransId="{6727F8CD-1895-4BAF-A317-92913D67D4F5}"/>
    <dgm:cxn modelId="{4C9845B0-4618-494F-8980-CB5662E6DF50}" type="presOf" srcId="{8861226A-270E-46DA-9F09-57FB50A9D508}" destId="{360C10E6-D7DC-4E5E-AA4D-207C61B0F876}" srcOrd="0" destOrd="0" presId="urn:microsoft.com/office/officeart/2005/8/layout/hList1"/>
    <dgm:cxn modelId="{17DF50BE-AAB7-4B6C-A9F3-66B68C49F4AD}" srcId="{2AEF543A-B10C-4DBD-A6F2-D0A2C2553F6A}" destId="{C89CCDFD-8C01-4545-8FBD-F416D7189B93}" srcOrd="2" destOrd="0" parTransId="{BF49DBBD-4677-42F6-A376-4C5E8BD31628}" sibTransId="{6E24746E-35BF-4E8E-843A-596C5C49B85B}"/>
    <dgm:cxn modelId="{56918AF0-854C-4226-AB18-FF424E1536D6}" type="presOf" srcId="{2AEF543A-B10C-4DBD-A6F2-D0A2C2553F6A}" destId="{5E079684-DBE7-4723-BD7D-20E0931A0BC1}" srcOrd="0" destOrd="0" presId="urn:microsoft.com/office/officeart/2005/8/layout/hList1"/>
    <dgm:cxn modelId="{E9ADD9FE-FE20-469B-A7BD-3EEE0989E390}" srcId="{2AEF543A-B10C-4DBD-A6F2-D0A2C2553F6A}" destId="{C54CD3DB-8D3E-4A72-8640-C0232F657C5D}" srcOrd="1" destOrd="0" parTransId="{E8720AEC-20BC-4D27-9959-AA2D586E998C}" sibTransId="{6EEA34FB-F7B8-420C-A7D1-E5C158952C0C}"/>
    <dgm:cxn modelId="{76E646D6-5E72-4CE4-85E6-8E64C1574AB6}" type="presParOf" srcId="{5E079684-DBE7-4723-BD7D-20E0931A0BC1}" destId="{330158C3-3334-4425-A07A-69E017030F0A}" srcOrd="0" destOrd="0" presId="urn:microsoft.com/office/officeart/2005/8/layout/hList1"/>
    <dgm:cxn modelId="{CC67E78F-0229-4B1E-B7BD-A6ACE2A73F8F}" type="presParOf" srcId="{330158C3-3334-4425-A07A-69E017030F0A}" destId="{F1860818-AB51-434A-9BA7-7CAA997E6E2E}" srcOrd="0" destOrd="0" presId="urn:microsoft.com/office/officeart/2005/8/layout/hList1"/>
    <dgm:cxn modelId="{D73448D4-F1CC-43CE-AEAD-80E09D959CDB}" type="presParOf" srcId="{330158C3-3334-4425-A07A-69E017030F0A}" destId="{360C10E6-D7DC-4E5E-AA4D-207C61B0F876}" srcOrd="1" destOrd="0" presId="urn:microsoft.com/office/officeart/2005/8/layout/hList1"/>
    <dgm:cxn modelId="{041653D2-83A4-427D-A63F-1F956D89E6F1}" type="presParOf" srcId="{5E079684-DBE7-4723-BD7D-20E0931A0BC1}" destId="{5CC6D32C-1260-47C3-8281-29146AE7DB2D}" srcOrd="1" destOrd="0" presId="urn:microsoft.com/office/officeart/2005/8/layout/hList1"/>
    <dgm:cxn modelId="{F8A87058-741A-4FE0-BEA9-9987BB89682B}" type="presParOf" srcId="{5E079684-DBE7-4723-BD7D-20E0931A0BC1}" destId="{88AEFBD8-6269-4DDC-9853-ED883F20B5B7}" srcOrd="2" destOrd="0" presId="urn:microsoft.com/office/officeart/2005/8/layout/hList1"/>
    <dgm:cxn modelId="{1FAFAF42-1239-4779-A7E1-8AE1BA58E88C}" type="presParOf" srcId="{88AEFBD8-6269-4DDC-9853-ED883F20B5B7}" destId="{FEDFC204-E454-46A4-BE05-CB988EEBE2F5}" srcOrd="0" destOrd="0" presId="urn:microsoft.com/office/officeart/2005/8/layout/hList1"/>
    <dgm:cxn modelId="{C16048E9-7B09-433E-B7C7-04D96B5D2BC4}" type="presParOf" srcId="{88AEFBD8-6269-4DDC-9853-ED883F20B5B7}" destId="{32A80916-C0AB-4DB1-B30C-D876CD738FB3}" srcOrd="1" destOrd="0" presId="urn:microsoft.com/office/officeart/2005/8/layout/hList1"/>
    <dgm:cxn modelId="{552FD1D8-195D-4E04-82EB-4E368905CE66}" type="presParOf" srcId="{5E079684-DBE7-4723-BD7D-20E0931A0BC1}" destId="{FAD3641D-C7F5-47B1-89FD-B1DF103491EE}" srcOrd="3" destOrd="0" presId="urn:microsoft.com/office/officeart/2005/8/layout/hList1"/>
    <dgm:cxn modelId="{75672535-E362-4587-9E67-47CD9DD814C5}" type="presParOf" srcId="{5E079684-DBE7-4723-BD7D-20E0931A0BC1}" destId="{B0506678-72F5-4FC4-819A-8EA583CAABAE}" srcOrd="4" destOrd="0" presId="urn:microsoft.com/office/officeart/2005/8/layout/hList1"/>
    <dgm:cxn modelId="{EEA8E9D7-6ED5-4D30-8FD1-602AF0B4E5B7}" type="presParOf" srcId="{B0506678-72F5-4FC4-819A-8EA583CAABAE}" destId="{78B66FA9-EDA0-48D9-9C61-34EF5C66D48A}" srcOrd="0" destOrd="0" presId="urn:microsoft.com/office/officeart/2005/8/layout/hList1"/>
    <dgm:cxn modelId="{B6AD8155-7E2C-4957-8141-7906F0D3F60D}" type="presParOf" srcId="{B0506678-72F5-4FC4-819A-8EA583CAABAE}" destId="{0C2FE64F-360F-4F8A-B136-7705E7E8BF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9A4838-83FE-48C0-8E84-6D9AFD8FE2CE}" type="doc">
      <dgm:prSet loTypeId="urn:microsoft.com/office/officeart/2005/8/layout/hList1" loCatId="list" qsTypeId="urn:microsoft.com/office/officeart/2005/8/quickstyle/simple1#3" qsCatId="simple" csTypeId="urn:microsoft.com/office/officeart/2005/8/colors/accent1_2#3" csCatId="accent1" phldr="1"/>
      <dgm:spPr/>
      <dgm:t>
        <a:bodyPr/>
        <a:lstStyle/>
        <a:p>
          <a:endParaRPr lang="zh-CN" altLang="en-US"/>
        </a:p>
      </dgm:t>
    </dgm:pt>
    <dgm:pt modelId="{9375F853-7E48-46F8-96C0-C39893EC566D}">
      <dgm:prSet/>
      <dgm:spPr/>
      <dgm:t>
        <a:bodyPr/>
        <a:lstStyle/>
        <a:p>
          <a:r>
            <a:rPr lang="zh-CN" dirty="0"/>
            <a:t>先看看该页面是否已经在</a:t>
          </a:r>
          <a:r>
            <a:rPr lang="zh-CN" b="0" dirty="0"/>
            <a:t>缓冲区</a:t>
          </a:r>
          <a:r>
            <a:rPr lang="zh-CN" dirty="0"/>
            <a:t>里边了。</a:t>
          </a:r>
        </a:p>
      </dgm:t>
    </dgm:pt>
    <dgm:pt modelId="{5DDE1F9C-C0D6-4D35-9E64-5E7DE5F8AD7E}" type="parTrans" cxnId="{091B449D-E811-4960-9806-2BA992F81C5F}">
      <dgm:prSet/>
      <dgm:spPr/>
      <dgm:t>
        <a:bodyPr/>
        <a:lstStyle/>
        <a:p>
          <a:endParaRPr lang="zh-CN" altLang="en-US"/>
        </a:p>
      </dgm:t>
    </dgm:pt>
    <dgm:pt modelId="{C88E8AB0-5679-4C5A-8F1C-A5907889EF9E}" type="sibTrans" cxnId="{091B449D-E811-4960-9806-2BA992F81C5F}">
      <dgm:prSet/>
      <dgm:spPr/>
      <dgm:t>
        <a:bodyPr/>
        <a:lstStyle/>
        <a:p>
          <a:endParaRPr lang="zh-CN" altLang="en-US"/>
        </a:p>
      </dgm:t>
    </dgm:pt>
    <dgm:pt modelId="{D1A89CAF-A4E6-4487-B8E9-0000F96F8A73}">
      <dgm:prSet/>
      <dgm:spPr/>
      <dgm:t>
        <a:bodyPr/>
        <a:lstStyle/>
        <a:p>
          <a:r>
            <a:rPr lang="zh-CN" dirty="0"/>
            <a:t>如果在，则可以直接返回</a:t>
          </a:r>
        </a:p>
      </dgm:t>
    </dgm:pt>
    <dgm:pt modelId="{929A7A0A-6AB2-4767-AFBB-F24B4476049C}" type="parTrans" cxnId="{950B70E8-1BD8-4D3B-9A1E-B9FE10B7EBD4}">
      <dgm:prSet/>
      <dgm:spPr/>
      <dgm:t>
        <a:bodyPr/>
        <a:lstStyle/>
        <a:p>
          <a:endParaRPr lang="zh-CN" altLang="en-US"/>
        </a:p>
      </dgm:t>
    </dgm:pt>
    <dgm:pt modelId="{DC2EDABA-1BD7-48F8-8F78-7B82C1C420D4}" type="sibTrans" cxnId="{950B70E8-1BD8-4D3B-9A1E-B9FE10B7EBD4}">
      <dgm:prSet/>
      <dgm:spPr/>
      <dgm:t>
        <a:bodyPr/>
        <a:lstStyle/>
        <a:p>
          <a:endParaRPr lang="zh-CN" altLang="en-US"/>
        </a:p>
      </dgm:t>
    </dgm:pt>
    <dgm:pt modelId="{36ED61FD-4BB2-4B4A-AC64-C88420AA114E}">
      <dgm:prSet/>
      <dgm:spPr/>
      <dgm:t>
        <a:bodyPr/>
        <a:lstStyle/>
        <a:p>
          <a:r>
            <a:rPr lang="zh-CN" dirty="0"/>
            <a:t>如果不在，则需要先从缓冲区里获取帧：</a:t>
          </a:r>
        </a:p>
      </dgm:t>
    </dgm:pt>
    <dgm:pt modelId="{5E21154F-464D-4F1A-84EC-472BC14C3736}" type="parTrans" cxnId="{BDC81D12-94E2-4033-98D2-2DEA77790D5A}">
      <dgm:prSet/>
      <dgm:spPr/>
      <dgm:t>
        <a:bodyPr/>
        <a:lstStyle/>
        <a:p>
          <a:endParaRPr lang="zh-CN" altLang="en-US"/>
        </a:p>
      </dgm:t>
    </dgm:pt>
    <dgm:pt modelId="{83505204-E688-44F6-8B1E-1D50D325A178}" type="sibTrans" cxnId="{BDC81D12-94E2-4033-98D2-2DEA77790D5A}">
      <dgm:prSet/>
      <dgm:spPr/>
      <dgm:t>
        <a:bodyPr/>
        <a:lstStyle/>
        <a:p>
          <a:endParaRPr lang="zh-CN" altLang="en-US"/>
        </a:p>
      </dgm:t>
    </dgm:pt>
    <dgm:pt modelId="{7B8AE19E-82C8-4820-A09C-5D0E868D1BDA}">
      <dgm:prSet/>
      <dgm:spPr/>
      <dgm:t>
        <a:bodyPr/>
        <a:lstStyle/>
        <a:p>
          <a:r>
            <a:rPr lang="zh-CN" dirty="0"/>
            <a:t>如果有空闲帧，则可以直接使用</a:t>
          </a:r>
        </a:p>
      </dgm:t>
    </dgm:pt>
    <dgm:pt modelId="{0FC853B5-3997-48CD-BA68-619C0B328411}" type="parTrans" cxnId="{A9D52154-BF3A-4012-A218-A9D02D0D010D}">
      <dgm:prSet/>
      <dgm:spPr/>
      <dgm:t>
        <a:bodyPr/>
        <a:lstStyle/>
        <a:p>
          <a:endParaRPr lang="zh-CN" altLang="en-US"/>
        </a:p>
      </dgm:t>
    </dgm:pt>
    <dgm:pt modelId="{5465A1DD-58C8-46BA-A541-54572ECC8D60}" type="sibTrans" cxnId="{A9D52154-BF3A-4012-A218-A9D02D0D010D}">
      <dgm:prSet/>
      <dgm:spPr/>
      <dgm:t>
        <a:bodyPr/>
        <a:lstStyle/>
        <a:p>
          <a:endParaRPr lang="zh-CN" altLang="en-US"/>
        </a:p>
      </dgm:t>
    </dgm:pt>
    <dgm:pt modelId="{1ED7D093-C015-4A2A-AFEC-F5B990AAB63E}">
      <dgm:prSet/>
      <dgm:spPr/>
      <dgm:t>
        <a:bodyPr/>
        <a:lstStyle/>
        <a:p>
          <a:r>
            <a:rPr lang="zh-CN" dirty="0"/>
            <a:t>没有则用</a:t>
          </a:r>
          <a:r>
            <a:rPr lang="en-US" dirty="0" err="1"/>
            <a:t>LRU_k</a:t>
          </a:r>
          <a:r>
            <a:rPr lang="zh-CN" dirty="0"/>
            <a:t>算法来置换出可以使用的帧</a:t>
          </a:r>
        </a:p>
      </dgm:t>
    </dgm:pt>
    <dgm:pt modelId="{E317614C-CF26-4E16-BFEC-4ECE9D8AD5A1}" type="parTrans" cxnId="{FA325ECB-5818-42C0-85F3-4064308F94DA}">
      <dgm:prSet/>
      <dgm:spPr/>
      <dgm:t>
        <a:bodyPr/>
        <a:lstStyle/>
        <a:p>
          <a:endParaRPr lang="zh-CN" altLang="en-US"/>
        </a:p>
      </dgm:t>
    </dgm:pt>
    <dgm:pt modelId="{F62665C2-6C19-4D4A-A31F-23C0355EAC97}" type="sibTrans" cxnId="{FA325ECB-5818-42C0-85F3-4064308F94DA}">
      <dgm:prSet/>
      <dgm:spPr/>
      <dgm:t>
        <a:bodyPr/>
        <a:lstStyle/>
        <a:p>
          <a:endParaRPr lang="zh-CN" altLang="en-US"/>
        </a:p>
      </dgm:t>
    </dgm:pt>
    <dgm:pt modelId="{D9E1DB88-2821-4697-9A8B-766B4E16550E}">
      <dgm:prSet/>
      <dgm:spPr/>
      <dgm:t>
        <a:bodyPr/>
        <a:lstStyle/>
        <a:p>
          <a:r>
            <a:rPr lang="zh-CN" dirty="0"/>
            <a:t>将指定的页面从磁盘中加载到内存，并更新对应状态。</a:t>
          </a:r>
        </a:p>
      </dgm:t>
    </dgm:pt>
    <dgm:pt modelId="{5C172FE1-B7AB-4A0C-A541-6282C8D36351}" type="parTrans" cxnId="{ACF530F5-C3D4-4001-8AD3-C98C101A4506}">
      <dgm:prSet/>
      <dgm:spPr/>
      <dgm:t>
        <a:bodyPr/>
        <a:lstStyle/>
        <a:p>
          <a:endParaRPr lang="zh-CN" altLang="en-US"/>
        </a:p>
      </dgm:t>
    </dgm:pt>
    <dgm:pt modelId="{0F72B216-7BA5-4A22-8DC4-081E685B23F1}" type="sibTrans" cxnId="{ACF530F5-C3D4-4001-8AD3-C98C101A4506}">
      <dgm:prSet/>
      <dgm:spPr/>
      <dgm:t>
        <a:bodyPr/>
        <a:lstStyle/>
        <a:p>
          <a:endParaRPr lang="zh-CN" altLang="en-US"/>
        </a:p>
      </dgm:t>
    </dgm:pt>
    <dgm:pt modelId="{29252BFE-F1AD-4645-BFF9-E5402FB1F3A2}" type="pres">
      <dgm:prSet presAssocID="{299A4838-83FE-48C0-8E84-6D9AFD8FE2CE}" presName="Name0" presStyleCnt="0">
        <dgm:presLayoutVars>
          <dgm:dir/>
          <dgm:animLvl val="lvl"/>
          <dgm:resizeHandles val="exact"/>
        </dgm:presLayoutVars>
      </dgm:prSet>
      <dgm:spPr/>
    </dgm:pt>
    <dgm:pt modelId="{7F2E7AA7-4477-43D9-903C-50FB78129494}" type="pres">
      <dgm:prSet presAssocID="{9375F853-7E48-46F8-96C0-C39893EC566D}" presName="composite" presStyleCnt="0"/>
      <dgm:spPr/>
    </dgm:pt>
    <dgm:pt modelId="{DD5D8C06-0B9A-48ED-BE87-96624203C10B}" type="pres">
      <dgm:prSet presAssocID="{9375F853-7E48-46F8-96C0-C39893EC566D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52E2ACC3-30FC-42BD-A929-4FC80AAFD3A2}" type="pres">
      <dgm:prSet presAssocID="{9375F853-7E48-46F8-96C0-C39893EC566D}" presName="desTx" presStyleLbl="alignAccFollowNode1" presStyleIdx="0" presStyleCnt="4">
        <dgm:presLayoutVars>
          <dgm:bulletEnabled val="1"/>
        </dgm:presLayoutVars>
      </dgm:prSet>
      <dgm:spPr/>
    </dgm:pt>
    <dgm:pt modelId="{D350312B-955B-45DD-9849-0FFE10E6B1CB}" type="pres">
      <dgm:prSet presAssocID="{C88E8AB0-5679-4C5A-8F1C-A5907889EF9E}" presName="space" presStyleCnt="0"/>
      <dgm:spPr/>
    </dgm:pt>
    <dgm:pt modelId="{DD1CA02B-7270-4961-9A7E-D4EB6E3AC583}" type="pres">
      <dgm:prSet presAssocID="{D1A89CAF-A4E6-4487-B8E9-0000F96F8A73}" presName="composite" presStyleCnt="0"/>
      <dgm:spPr/>
    </dgm:pt>
    <dgm:pt modelId="{C9C28164-FF51-44CB-A244-5F5DBA28C979}" type="pres">
      <dgm:prSet presAssocID="{D1A89CAF-A4E6-4487-B8E9-0000F96F8A73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08211C95-B524-4E0A-A9DD-6FFEB41C383A}" type="pres">
      <dgm:prSet presAssocID="{D1A89CAF-A4E6-4487-B8E9-0000F96F8A73}" presName="desTx" presStyleLbl="alignAccFollowNode1" presStyleIdx="1" presStyleCnt="4">
        <dgm:presLayoutVars>
          <dgm:bulletEnabled val="1"/>
        </dgm:presLayoutVars>
      </dgm:prSet>
      <dgm:spPr/>
    </dgm:pt>
    <dgm:pt modelId="{3B400C56-B150-4764-8494-F90F53218E3A}" type="pres">
      <dgm:prSet presAssocID="{DC2EDABA-1BD7-48F8-8F78-7B82C1C420D4}" presName="space" presStyleCnt="0"/>
      <dgm:spPr/>
    </dgm:pt>
    <dgm:pt modelId="{4274B366-33D7-4643-BBF4-4A756A84D3FB}" type="pres">
      <dgm:prSet presAssocID="{36ED61FD-4BB2-4B4A-AC64-C88420AA114E}" presName="composite" presStyleCnt="0"/>
      <dgm:spPr/>
    </dgm:pt>
    <dgm:pt modelId="{23F9E1F0-AA9D-44FA-803A-ECC10ECEB141}" type="pres">
      <dgm:prSet presAssocID="{36ED61FD-4BB2-4B4A-AC64-C88420AA114E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B9F7C95E-055A-4AD9-8E15-E73D36977C22}" type="pres">
      <dgm:prSet presAssocID="{36ED61FD-4BB2-4B4A-AC64-C88420AA114E}" presName="desTx" presStyleLbl="alignAccFollowNode1" presStyleIdx="2" presStyleCnt="4">
        <dgm:presLayoutVars>
          <dgm:bulletEnabled val="1"/>
        </dgm:presLayoutVars>
      </dgm:prSet>
      <dgm:spPr/>
    </dgm:pt>
    <dgm:pt modelId="{666DCE86-7601-4592-8B2B-C54319F56CA9}" type="pres">
      <dgm:prSet presAssocID="{83505204-E688-44F6-8B1E-1D50D325A178}" presName="space" presStyleCnt="0"/>
      <dgm:spPr/>
    </dgm:pt>
    <dgm:pt modelId="{992B51E0-DDAF-45E5-920E-7D72CA286B28}" type="pres">
      <dgm:prSet presAssocID="{D9E1DB88-2821-4697-9A8B-766B4E16550E}" presName="composite" presStyleCnt="0"/>
      <dgm:spPr/>
    </dgm:pt>
    <dgm:pt modelId="{9D079012-FFCB-4AB7-A942-6DB21FAF2DF3}" type="pres">
      <dgm:prSet presAssocID="{D9E1DB88-2821-4697-9A8B-766B4E16550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1EFAD3ED-FEBF-479E-A5D6-1257841A67E5}" type="pres">
      <dgm:prSet presAssocID="{D9E1DB88-2821-4697-9A8B-766B4E16550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BDC81D12-94E2-4033-98D2-2DEA77790D5A}" srcId="{299A4838-83FE-48C0-8E84-6D9AFD8FE2CE}" destId="{36ED61FD-4BB2-4B4A-AC64-C88420AA114E}" srcOrd="2" destOrd="0" parTransId="{5E21154F-464D-4F1A-84EC-472BC14C3736}" sibTransId="{83505204-E688-44F6-8B1E-1D50D325A178}"/>
    <dgm:cxn modelId="{2B4AFD17-5741-4BC7-BBE4-4B2719721025}" type="presOf" srcId="{36ED61FD-4BB2-4B4A-AC64-C88420AA114E}" destId="{23F9E1F0-AA9D-44FA-803A-ECC10ECEB141}" srcOrd="0" destOrd="0" presId="urn:microsoft.com/office/officeart/2005/8/layout/hList1"/>
    <dgm:cxn modelId="{13166832-D874-4F30-A167-DDC345B68C09}" type="presOf" srcId="{D1A89CAF-A4E6-4487-B8E9-0000F96F8A73}" destId="{C9C28164-FF51-44CB-A244-5F5DBA28C979}" srcOrd="0" destOrd="0" presId="urn:microsoft.com/office/officeart/2005/8/layout/hList1"/>
    <dgm:cxn modelId="{14AA314A-74FE-420D-95C3-89EFF597E048}" type="presOf" srcId="{D9E1DB88-2821-4697-9A8B-766B4E16550E}" destId="{9D079012-FFCB-4AB7-A942-6DB21FAF2DF3}" srcOrd="0" destOrd="0" presId="urn:microsoft.com/office/officeart/2005/8/layout/hList1"/>
    <dgm:cxn modelId="{1DB5546B-A47A-4409-BED0-C7B538D3DC06}" type="presOf" srcId="{299A4838-83FE-48C0-8E84-6D9AFD8FE2CE}" destId="{29252BFE-F1AD-4645-BFF9-E5402FB1F3A2}" srcOrd="0" destOrd="0" presId="urn:microsoft.com/office/officeart/2005/8/layout/hList1"/>
    <dgm:cxn modelId="{4E2FDE6B-A80D-4B98-99A1-09937200F870}" type="presOf" srcId="{7B8AE19E-82C8-4820-A09C-5D0E868D1BDA}" destId="{B9F7C95E-055A-4AD9-8E15-E73D36977C22}" srcOrd="0" destOrd="0" presId="urn:microsoft.com/office/officeart/2005/8/layout/hList1"/>
    <dgm:cxn modelId="{A9D52154-BF3A-4012-A218-A9D02D0D010D}" srcId="{36ED61FD-4BB2-4B4A-AC64-C88420AA114E}" destId="{7B8AE19E-82C8-4820-A09C-5D0E868D1BDA}" srcOrd="0" destOrd="0" parTransId="{0FC853B5-3997-48CD-BA68-619C0B328411}" sibTransId="{5465A1DD-58C8-46BA-A541-54572ECC8D60}"/>
    <dgm:cxn modelId="{DBCB1756-EA60-4A47-9B87-DB6CF33E3A7C}" type="presOf" srcId="{9375F853-7E48-46F8-96C0-C39893EC566D}" destId="{DD5D8C06-0B9A-48ED-BE87-96624203C10B}" srcOrd="0" destOrd="0" presId="urn:microsoft.com/office/officeart/2005/8/layout/hList1"/>
    <dgm:cxn modelId="{091B449D-E811-4960-9806-2BA992F81C5F}" srcId="{299A4838-83FE-48C0-8E84-6D9AFD8FE2CE}" destId="{9375F853-7E48-46F8-96C0-C39893EC566D}" srcOrd="0" destOrd="0" parTransId="{5DDE1F9C-C0D6-4D35-9E64-5E7DE5F8AD7E}" sibTransId="{C88E8AB0-5679-4C5A-8F1C-A5907889EF9E}"/>
    <dgm:cxn modelId="{FA325ECB-5818-42C0-85F3-4064308F94DA}" srcId="{36ED61FD-4BB2-4B4A-AC64-C88420AA114E}" destId="{1ED7D093-C015-4A2A-AFEC-F5B990AAB63E}" srcOrd="1" destOrd="0" parTransId="{E317614C-CF26-4E16-BFEC-4ECE9D8AD5A1}" sibTransId="{F62665C2-6C19-4D4A-A31F-23C0355EAC97}"/>
    <dgm:cxn modelId="{B13495DE-E207-4706-8B9B-BDAB18031AA6}" type="presOf" srcId="{1ED7D093-C015-4A2A-AFEC-F5B990AAB63E}" destId="{B9F7C95E-055A-4AD9-8E15-E73D36977C22}" srcOrd="0" destOrd="1" presId="urn:microsoft.com/office/officeart/2005/8/layout/hList1"/>
    <dgm:cxn modelId="{950B70E8-1BD8-4D3B-9A1E-B9FE10B7EBD4}" srcId="{299A4838-83FE-48C0-8E84-6D9AFD8FE2CE}" destId="{D1A89CAF-A4E6-4487-B8E9-0000F96F8A73}" srcOrd="1" destOrd="0" parTransId="{929A7A0A-6AB2-4767-AFBB-F24B4476049C}" sibTransId="{DC2EDABA-1BD7-48F8-8F78-7B82C1C420D4}"/>
    <dgm:cxn modelId="{ACF530F5-C3D4-4001-8AD3-C98C101A4506}" srcId="{299A4838-83FE-48C0-8E84-6D9AFD8FE2CE}" destId="{D9E1DB88-2821-4697-9A8B-766B4E16550E}" srcOrd="3" destOrd="0" parTransId="{5C172FE1-B7AB-4A0C-A541-6282C8D36351}" sibTransId="{0F72B216-7BA5-4A22-8DC4-081E685B23F1}"/>
    <dgm:cxn modelId="{DE542307-8B9E-4BAB-B680-A577DBE34655}" type="presParOf" srcId="{29252BFE-F1AD-4645-BFF9-E5402FB1F3A2}" destId="{7F2E7AA7-4477-43D9-903C-50FB78129494}" srcOrd="0" destOrd="0" presId="urn:microsoft.com/office/officeart/2005/8/layout/hList1"/>
    <dgm:cxn modelId="{9628337C-94E9-43B1-92F1-4CD06F2C7BC7}" type="presParOf" srcId="{7F2E7AA7-4477-43D9-903C-50FB78129494}" destId="{DD5D8C06-0B9A-48ED-BE87-96624203C10B}" srcOrd="0" destOrd="0" presId="urn:microsoft.com/office/officeart/2005/8/layout/hList1"/>
    <dgm:cxn modelId="{BE163B9D-1DD4-4A63-ACE2-E7479EEAF924}" type="presParOf" srcId="{7F2E7AA7-4477-43D9-903C-50FB78129494}" destId="{52E2ACC3-30FC-42BD-A929-4FC80AAFD3A2}" srcOrd="1" destOrd="0" presId="urn:microsoft.com/office/officeart/2005/8/layout/hList1"/>
    <dgm:cxn modelId="{773542A0-7F51-4CE2-8850-88E466E58445}" type="presParOf" srcId="{29252BFE-F1AD-4645-BFF9-E5402FB1F3A2}" destId="{D350312B-955B-45DD-9849-0FFE10E6B1CB}" srcOrd="1" destOrd="0" presId="urn:microsoft.com/office/officeart/2005/8/layout/hList1"/>
    <dgm:cxn modelId="{608AC204-F85D-4F57-85A7-A1EBE6B172B8}" type="presParOf" srcId="{29252BFE-F1AD-4645-BFF9-E5402FB1F3A2}" destId="{DD1CA02B-7270-4961-9A7E-D4EB6E3AC583}" srcOrd="2" destOrd="0" presId="urn:microsoft.com/office/officeart/2005/8/layout/hList1"/>
    <dgm:cxn modelId="{BD3B5AA7-2EC7-4A4B-9A43-A51A1CF9A90E}" type="presParOf" srcId="{DD1CA02B-7270-4961-9A7E-D4EB6E3AC583}" destId="{C9C28164-FF51-44CB-A244-5F5DBA28C979}" srcOrd="0" destOrd="0" presId="urn:microsoft.com/office/officeart/2005/8/layout/hList1"/>
    <dgm:cxn modelId="{4F397682-CDB6-4CC7-8B21-9504907D7443}" type="presParOf" srcId="{DD1CA02B-7270-4961-9A7E-D4EB6E3AC583}" destId="{08211C95-B524-4E0A-A9DD-6FFEB41C383A}" srcOrd="1" destOrd="0" presId="urn:microsoft.com/office/officeart/2005/8/layout/hList1"/>
    <dgm:cxn modelId="{FD86C337-029F-4153-B259-960BFF0D724E}" type="presParOf" srcId="{29252BFE-F1AD-4645-BFF9-E5402FB1F3A2}" destId="{3B400C56-B150-4764-8494-F90F53218E3A}" srcOrd="3" destOrd="0" presId="urn:microsoft.com/office/officeart/2005/8/layout/hList1"/>
    <dgm:cxn modelId="{420FBBC9-B824-4E99-92D4-17EAD59C73F6}" type="presParOf" srcId="{29252BFE-F1AD-4645-BFF9-E5402FB1F3A2}" destId="{4274B366-33D7-4643-BBF4-4A756A84D3FB}" srcOrd="4" destOrd="0" presId="urn:microsoft.com/office/officeart/2005/8/layout/hList1"/>
    <dgm:cxn modelId="{D0D94977-25AA-4F92-B86F-F25C0B61B4F1}" type="presParOf" srcId="{4274B366-33D7-4643-BBF4-4A756A84D3FB}" destId="{23F9E1F0-AA9D-44FA-803A-ECC10ECEB141}" srcOrd="0" destOrd="0" presId="urn:microsoft.com/office/officeart/2005/8/layout/hList1"/>
    <dgm:cxn modelId="{65DE0A4F-CE67-4B36-A7B2-42FA3866EA43}" type="presParOf" srcId="{4274B366-33D7-4643-BBF4-4A756A84D3FB}" destId="{B9F7C95E-055A-4AD9-8E15-E73D36977C22}" srcOrd="1" destOrd="0" presId="urn:microsoft.com/office/officeart/2005/8/layout/hList1"/>
    <dgm:cxn modelId="{AFC16B42-5D40-40D2-B559-DD00FACC3F4C}" type="presParOf" srcId="{29252BFE-F1AD-4645-BFF9-E5402FB1F3A2}" destId="{666DCE86-7601-4592-8B2B-C54319F56CA9}" srcOrd="5" destOrd="0" presId="urn:microsoft.com/office/officeart/2005/8/layout/hList1"/>
    <dgm:cxn modelId="{D0BA23A3-66E2-459F-879D-6909B814825B}" type="presParOf" srcId="{29252BFE-F1AD-4645-BFF9-E5402FB1F3A2}" destId="{992B51E0-DDAF-45E5-920E-7D72CA286B28}" srcOrd="6" destOrd="0" presId="urn:microsoft.com/office/officeart/2005/8/layout/hList1"/>
    <dgm:cxn modelId="{D64CFF24-FAF7-4B15-A913-9B2F2E422CBA}" type="presParOf" srcId="{992B51E0-DDAF-45E5-920E-7D72CA286B28}" destId="{9D079012-FFCB-4AB7-A942-6DB21FAF2DF3}" srcOrd="0" destOrd="0" presId="urn:microsoft.com/office/officeart/2005/8/layout/hList1"/>
    <dgm:cxn modelId="{E2DD8721-18D5-43E3-83B4-6522503FE4D7}" type="presParOf" srcId="{992B51E0-DDAF-45E5-920E-7D72CA286B28}" destId="{1EFAD3ED-FEBF-479E-A5D6-1257841A67E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877D4C-BC22-4B36-8DC4-ABCC8D185A95}" type="doc">
      <dgm:prSet loTypeId="urn:microsoft.com/office/officeart/2005/8/layout/process1" loCatId="process" qsTypeId="urn:microsoft.com/office/officeart/2005/8/quickstyle/simple1#4" qsCatId="simple" csTypeId="urn:microsoft.com/office/officeart/2005/8/colors/accent1_2#4" csCatId="accent1"/>
      <dgm:spPr/>
      <dgm:t>
        <a:bodyPr/>
        <a:lstStyle/>
        <a:p>
          <a:endParaRPr lang="zh-CN" altLang="en-US"/>
        </a:p>
      </dgm:t>
    </dgm:pt>
    <dgm:pt modelId="{9299D317-816F-499C-B2BE-54A9DED83CC8}">
      <dgm:prSet/>
      <dgm:spPr/>
      <dgm:t>
        <a:bodyPr/>
        <a:lstStyle/>
        <a:p>
          <a:r>
            <a:rPr lang="zh-CN" dirty="0"/>
            <a:t>找到指定脏页</a:t>
          </a:r>
        </a:p>
      </dgm:t>
    </dgm:pt>
    <dgm:pt modelId="{46A4474C-A0EA-48D1-BFD1-8009F95D63C3}" type="parTrans" cxnId="{1079A88F-EA1D-491C-8710-28A4D876660A}">
      <dgm:prSet/>
      <dgm:spPr/>
      <dgm:t>
        <a:bodyPr/>
        <a:lstStyle/>
        <a:p>
          <a:endParaRPr lang="zh-CN" altLang="en-US"/>
        </a:p>
      </dgm:t>
    </dgm:pt>
    <dgm:pt modelId="{3ED209D6-AAD9-46BC-A126-89ED0480A1BE}" type="sibTrans" cxnId="{1079A88F-EA1D-491C-8710-28A4D876660A}">
      <dgm:prSet/>
      <dgm:spPr/>
      <dgm:t>
        <a:bodyPr/>
        <a:lstStyle/>
        <a:p>
          <a:endParaRPr lang="zh-CN" altLang="en-US"/>
        </a:p>
      </dgm:t>
    </dgm:pt>
    <dgm:pt modelId="{F42AA23E-B25B-47E3-A3E2-9E96D99A6177}">
      <dgm:prSet/>
      <dgm:spPr/>
      <dgm:t>
        <a:bodyPr/>
        <a:lstStyle/>
        <a:p>
          <a:r>
            <a:rPr lang="zh-CN"/>
            <a:t>写回磁盘</a:t>
          </a:r>
        </a:p>
      </dgm:t>
    </dgm:pt>
    <dgm:pt modelId="{E4717F69-ED9B-434E-A253-176FFAF1F287}" type="parTrans" cxnId="{257D694E-1F80-4928-B1C8-ACFC3856D139}">
      <dgm:prSet/>
      <dgm:spPr/>
      <dgm:t>
        <a:bodyPr/>
        <a:lstStyle/>
        <a:p>
          <a:endParaRPr lang="zh-CN" altLang="en-US"/>
        </a:p>
      </dgm:t>
    </dgm:pt>
    <dgm:pt modelId="{67AFA49F-1C97-41C9-A423-C5F348599F55}" type="sibTrans" cxnId="{257D694E-1F80-4928-B1C8-ACFC3856D139}">
      <dgm:prSet/>
      <dgm:spPr/>
      <dgm:t>
        <a:bodyPr/>
        <a:lstStyle/>
        <a:p>
          <a:endParaRPr lang="zh-CN" altLang="en-US"/>
        </a:p>
      </dgm:t>
    </dgm:pt>
    <dgm:pt modelId="{49E2BF44-65F6-43AF-8933-7D58AC28490A}" type="pres">
      <dgm:prSet presAssocID="{CF877D4C-BC22-4B36-8DC4-ABCC8D185A95}" presName="Name0" presStyleCnt="0">
        <dgm:presLayoutVars>
          <dgm:dir/>
          <dgm:resizeHandles val="exact"/>
        </dgm:presLayoutVars>
      </dgm:prSet>
      <dgm:spPr/>
    </dgm:pt>
    <dgm:pt modelId="{DC2A69C1-AF13-4627-A569-AA07CA288786}" type="pres">
      <dgm:prSet presAssocID="{9299D317-816F-499C-B2BE-54A9DED83CC8}" presName="node" presStyleLbl="node1" presStyleIdx="0" presStyleCnt="2">
        <dgm:presLayoutVars>
          <dgm:bulletEnabled val="1"/>
        </dgm:presLayoutVars>
      </dgm:prSet>
      <dgm:spPr/>
    </dgm:pt>
    <dgm:pt modelId="{8CF8CEE9-ADEB-48E6-9EBF-1C75D83924AC}" type="pres">
      <dgm:prSet presAssocID="{3ED209D6-AAD9-46BC-A126-89ED0480A1BE}" presName="sibTrans" presStyleLbl="sibTrans2D1" presStyleIdx="0" presStyleCnt="1"/>
      <dgm:spPr/>
    </dgm:pt>
    <dgm:pt modelId="{916A887C-AB81-4F47-BC04-DE0A124B8EEA}" type="pres">
      <dgm:prSet presAssocID="{3ED209D6-AAD9-46BC-A126-89ED0480A1BE}" presName="connectorText" presStyleLbl="sibTrans2D1" presStyleIdx="0" presStyleCnt="1"/>
      <dgm:spPr/>
    </dgm:pt>
    <dgm:pt modelId="{491B63EB-5BF7-44FA-8BD4-3D23FDBF0406}" type="pres">
      <dgm:prSet presAssocID="{F42AA23E-B25B-47E3-A3E2-9E96D99A6177}" presName="node" presStyleLbl="node1" presStyleIdx="1" presStyleCnt="2">
        <dgm:presLayoutVars>
          <dgm:bulletEnabled val="1"/>
        </dgm:presLayoutVars>
      </dgm:prSet>
      <dgm:spPr/>
    </dgm:pt>
  </dgm:ptLst>
  <dgm:cxnLst>
    <dgm:cxn modelId="{257D694E-1F80-4928-B1C8-ACFC3856D139}" srcId="{CF877D4C-BC22-4B36-8DC4-ABCC8D185A95}" destId="{F42AA23E-B25B-47E3-A3E2-9E96D99A6177}" srcOrd="1" destOrd="0" parTransId="{E4717F69-ED9B-434E-A253-176FFAF1F287}" sibTransId="{67AFA49F-1C97-41C9-A423-C5F348599F55}"/>
    <dgm:cxn modelId="{3C62D654-3FD2-4D8E-859E-354CEBE98D8E}" type="presOf" srcId="{9299D317-816F-499C-B2BE-54A9DED83CC8}" destId="{DC2A69C1-AF13-4627-A569-AA07CA288786}" srcOrd="0" destOrd="0" presId="urn:microsoft.com/office/officeart/2005/8/layout/process1"/>
    <dgm:cxn modelId="{1079A88F-EA1D-491C-8710-28A4D876660A}" srcId="{CF877D4C-BC22-4B36-8DC4-ABCC8D185A95}" destId="{9299D317-816F-499C-B2BE-54A9DED83CC8}" srcOrd="0" destOrd="0" parTransId="{46A4474C-A0EA-48D1-BFD1-8009F95D63C3}" sibTransId="{3ED209D6-AAD9-46BC-A126-89ED0480A1BE}"/>
    <dgm:cxn modelId="{BC721890-5EE1-4206-AFB2-32C7EE431167}" type="presOf" srcId="{F42AA23E-B25B-47E3-A3E2-9E96D99A6177}" destId="{491B63EB-5BF7-44FA-8BD4-3D23FDBF0406}" srcOrd="0" destOrd="0" presId="urn:microsoft.com/office/officeart/2005/8/layout/process1"/>
    <dgm:cxn modelId="{84D44B98-2F91-41C5-A9C6-74FD38C9AF05}" type="presOf" srcId="{CF877D4C-BC22-4B36-8DC4-ABCC8D185A95}" destId="{49E2BF44-65F6-43AF-8933-7D58AC28490A}" srcOrd="0" destOrd="0" presId="urn:microsoft.com/office/officeart/2005/8/layout/process1"/>
    <dgm:cxn modelId="{5B3563D9-6530-4B09-8CF5-A5100F0DF07A}" type="presOf" srcId="{3ED209D6-AAD9-46BC-A126-89ED0480A1BE}" destId="{8CF8CEE9-ADEB-48E6-9EBF-1C75D83924AC}" srcOrd="0" destOrd="0" presId="urn:microsoft.com/office/officeart/2005/8/layout/process1"/>
    <dgm:cxn modelId="{9A04A0E1-1C23-4AF6-9FE7-6769E7291A13}" type="presOf" srcId="{3ED209D6-AAD9-46BC-A126-89ED0480A1BE}" destId="{916A887C-AB81-4F47-BC04-DE0A124B8EEA}" srcOrd="1" destOrd="0" presId="urn:microsoft.com/office/officeart/2005/8/layout/process1"/>
    <dgm:cxn modelId="{681A8F40-942E-4DEC-947A-C7312B14DB62}" type="presParOf" srcId="{49E2BF44-65F6-43AF-8933-7D58AC28490A}" destId="{DC2A69C1-AF13-4627-A569-AA07CA288786}" srcOrd="0" destOrd="0" presId="urn:microsoft.com/office/officeart/2005/8/layout/process1"/>
    <dgm:cxn modelId="{FA37E02E-4913-47BA-9F66-3FA30F73D66D}" type="presParOf" srcId="{49E2BF44-65F6-43AF-8933-7D58AC28490A}" destId="{8CF8CEE9-ADEB-48E6-9EBF-1C75D83924AC}" srcOrd="1" destOrd="0" presId="urn:microsoft.com/office/officeart/2005/8/layout/process1"/>
    <dgm:cxn modelId="{D3D7BE54-DB78-4D6E-919D-F65D5278E3AE}" type="presParOf" srcId="{8CF8CEE9-ADEB-48E6-9EBF-1C75D83924AC}" destId="{916A887C-AB81-4F47-BC04-DE0A124B8EEA}" srcOrd="0" destOrd="0" presId="urn:microsoft.com/office/officeart/2005/8/layout/process1"/>
    <dgm:cxn modelId="{915D7690-07C1-4C82-AB6C-9BE53E405C24}" type="presParOf" srcId="{49E2BF44-65F6-43AF-8933-7D58AC28490A}" destId="{491B63EB-5BF7-44FA-8BD4-3D23FDBF0406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DB104C5-A7DD-4900-9FB4-05D7DE75C6D7}" type="doc">
      <dgm:prSet loTypeId="urn:microsoft.com/office/officeart/2005/8/layout/process1" loCatId="process" qsTypeId="urn:microsoft.com/office/officeart/2005/8/quickstyle/simple1#5" qsCatId="simple" csTypeId="urn:microsoft.com/office/officeart/2005/8/colors/accent1_2#5" csCatId="accent1"/>
      <dgm:spPr/>
      <dgm:t>
        <a:bodyPr/>
        <a:lstStyle/>
        <a:p>
          <a:endParaRPr lang="zh-CN" altLang="en-US"/>
        </a:p>
      </dgm:t>
    </dgm:pt>
    <dgm:pt modelId="{5BF52A5B-8730-4868-B71B-0D563874C0C1}">
      <dgm:prSet/>
      <dgm:spPr/>
      <dgm:t>
        <a:bodyPr/>
        <a:lstStyle/>
        <a:p>
          <a:r>
            <a:rPr lang="zh-CN"/>
            <a:t>若该页面在缓冲区中，则直接返回</a:t>
          </a:r>
        </a:p>
      </dgm:t>
    </dgm:pt>
    <dgm:pt modelId="{C540D7C8-16B7-45CA-9912-4E9C5282D2D4}" type="parTrans" cxnId="{30C085BE-D40D-4650-9FE1-B7BBDB299DF9}">
      <dgm:prSet/>
      <dgm:spPr/>
      <dgm:t>
        <a:bodyPr/>
        <a:lstStyle/>
        <a:p>
          <a:endParaRPr lang="zh-CN" altLang="en-US"/>
        </a:p>
      </dgm:t>
    </dgm:pt>
    <dgm:pt modelId="{5EB919BD-72FF-4427-A38C-D1998D4636A1}" type="sibTrans" cxnId="{30C085BE-D40D-4650-9FE1-B7BBDB299DF9}">
      <dgm:prSet/>
      <dgm:spPr/>
      <dgm:t>
        <a:bodyPr/>
        <a:lstStyle/>
        <a:p>
          <a:endParaRPr lang="zh-CN" altLang="en-US"/>
        </a:p>
      </dgm:t>
    </dgm:pt>
    <dgm:pt modelId="{FFDEF02B-7E97-45C9-AC53-6E4035C6F3C6}">
      <dgm:prSet/>
      <dgm:spPr/>
      <dgm:t>
        <a:bodyPr/>
        <a:lstStyle/>
        <a:p>
          <a:r>
            <a:rPr lang="zh-CN"/>
            <a:t>若不在，则写回磁盘</a:t>
          </a:r>
        </a:p>
      </dgm:t>
    </dgm:pt>
    <dgm:pt modelId="{D1819550-5C27-47D6-B8D9-66F4B3B65163}" type="parTrans" cxnId="{D489F2F9-A39C-4827-9941-A51948143149}">
      <dgm:prSet/>
      <dgm:spPr/>
      <dgm:t>
        <a:bodyPr/>
        <a:lstStyle/>
        <a:p>
          <a:endParaRPr lang="zh-CN" altLang="en-US"/>
        </a:p>
      </dgm:t>
    </dgm:pt>
    <dgm:pt modelId="{0CCB075C-C89F-4500-9CD5-E370F271AA6F}" type="sibTrans" cxnId="{D489F2F9-A39C-4827-9941-A51948143149}">
      <dgm:prSet/>
      <dgm:spPr/>
      <dgm:t>
        <a:bodyPr/>
        <a:lstStyle/>
        <a:p>
          <a:endParaRPr lang="zh-CN" altLang="en-US"/>
        </a:p>
      </dgm:t>
    </dgm:pt>
    <dgm:pt modelId="{EBF6DD49-725C-40B9-9340-5D90670685F8}" type="pres">
      <dgm:prSet presAssocID="{1DB104C5-A7DD-4900-9FB4-05D7DE75C6D7}" presName="Name0" presStyleCnt="0">
        <dgm:presLayoutVars>
          <dgm:dir/>
          <dgm:resizeHandles val="exact"/>
        </dgm:presLayoutVars>
      </dgm:prSet>
      <dgm:spPr/>
    </dgm:pt>
    <dgm:pt modelId="{7149B2B1-D3D2-4A68-9F4F-6F3D934643E9}" type="pres">
      <dgm:prSet presAssocID="{5BF52A5B-8730-4868-B71B-0D563874C0C1}" presName="node" presStyleLbl="node1" presStyleIdx="0" presStyleCnt="2">
        <dgm:presLayoutVars>
          <dgm:bulletEnabled val="1"/>
        </dgm:presLayoutVars>
      </dgm:prSet>
      <dgm:spPr/>
    </dgm:pt>
    <dgm:pt modelId="{A7CCEA67-8020-449F-A05C-B8AB211F4414}" type="pres">
      <dgm:prSet presAssocID="{5EB919BD-72FF-4427-A38C-D1998D4636A1}" presName="sibTrans" presStyleLbl="sibTrans2D1" presStyleIdx="0" presStyleCnt="1"/>
      <dgm:spPr/>
    </dgm:pt>
    <dgm:pt modelId="{56526DE0-E160-4E6B-9535-64EA4CC267E8}" type="pres">
      <dgm:prSet presAssocID="{5EB919BD-72FF-4427-A38C-D1998D4636A1}" presName="connectorText" presStyleLbl="sibTrans2D1" presStyleIdx="0" presStyleCnt="1"/>
      <dgm:spPr/>
    </dgm:pt>
    <dgm:pt modelId="{5ECB0AA7-2B1C-4890-AB27-73944ED18147}" type="pres">
      <dgm:prSet presAssocID="{FFDEF02B-7E97-45C9-AC53-6E4035C6F3C6}" presName="node" presStyleLbl="node1" presStyleIdx="1" presStyleCnt="2">
        <dgm:presLayoutVars>
          <dgm:bulletEnabled val="1"/>
        </dgm:presLayoutVars>
      </dgm:prSet>
      <dgm:spPr/>
    </dgm:pt>
  </dgm:ptLst>
  <dgm:cxnLst>
    <dgm:cxn modelId="{90B12178-584A-4671-82BB-2BC10FA29606}" type="presOf" srcId="{FFDEF02B-7E97-45C9-AC53-6E4035C6F3C6}" destId="{5ECB0AA7-2B1C-4890-AB27-73944ED18147}" srcOrd="0" destOrd="0" presId="urn:microsoft.com/office/officeart/2005/8/layout/process1"/>
    <dgm:cxn modelId="{2F857A82-8D02-4A01-BFA6-215B6D5F5574}" type="presOf" srcId="{1DB104C5-A7DD-4900-9FB4-05D7DE75C6D7}" destId="{EBF6DD49-725C-40B9-9340-5D90670685F8}" srcOrd="0" destOrd="0" presId="urn:microsoft.com/office/officeart/2005/8/layout/process1"/>
    <dgm:cxn modelId="{2B3FECA9-AC2C-4695-9550-1B1E369F6629}" type="presOf" srcId="{5EB919BD-72FF-4427-A38C-D1998D4636A1}" destId="{56526DE0-E160-4E6B-9535-64EA4CC267E8}" srcOrd="1" destOrd="0" presId="urn:microsoft.com/office/officeart/2005/8/layout/process1"/>
    <dgm:cxn modelId="{30C085BE-D40D-4650-9FE1-B7BBDB299DF9}" srcId="{1DB104C5-A7DD-4900-9FB4-05D7DE75C6D7}" destId="{5BF52A5B-8730-4868-B71B-0D563874C0C1}" srcOrd="0" destOrd="0" parTransId="{C540D7C8-16B7-45CA-9912-4E9C5282D2D4}" sibTransId="{5EB919BD-72FF-4427-A38C-D1998D4636A1}"/>
    <dgm:cxn modelId="{F39EFEC5-635C-4417-80D4-635B07C148E9}" type="presOf" srcId="{5EB919BD-72FF-4427-A38C-D1998D4636A1}" destId="{A7CCEA67-8020-449F-A05C-B8AB211F4414}" srcOrd="0" destOrd="0" presId="urn:microsoft.com/office/officeart/2005/8/layout/process1"/>
    <dgm:cxn modelId="{CEA1E0D8-2A9E-49C4-AE25-C138AB8A92B7}" type="presOf" srcId="{5BF52A5B-8730-4868-B71B-0D563874C0C1}" destId="{7149B2B1-D3D2-4A68-9F4F-6F3D934643E9}" srcOrd="0" destOrd="0" presId="urn:microsoft.com/office/officeart/2005/8/layout/process1"/>
    <dgm:cxn modelId="{D489F2F9-A39C-4827-9941-A51948143149}" srcId="{1DB104C5-A7DD-4900-9FB4-05D7DE75C6D7}" destId="{FFDEF02B-7E97-45C9-AC53-6E4035C6F3C6}" srcOrd="1" destOrd="0" parTransId="{D1819550-5C27-47D6-B8D9-66F4B3B65163}" sibTransId="{0CCB075C-C89F-4500-9CD5-E370F271AA6F}"/>
    <dgm:cxn modelId="{44938983-CB71-4DF5-8921-8BA7BC3239BE}" type="presParOf" srcId="{EBF6DD49-725C-40B9-9340-5D90670685F8}" destId="{7149B2B1-D3D2-4A68-9F4F-6F3D934643E9}" srcOrd="0" destOrd="0" presId="urn:microsoft.com/office/officeart/2005/8/layout/process1"/>
    <dgm:cxn modelId="{7A87FF9D-DD7A-4B2A-8A08-207C5147C4A6}" type="presParOf" srcId="{EBF6DD49-725C-40B9-9340-5D90670685F8}" destId="{A7CCEA67-8020-449F-A05C-B8AB211F4414}" srcOrd="1" destOrd="0" presId="urn:microsoft.com/office/officeart/2005/8/layout/process1"/>
    <dgm:cxn modelId="{80BB871C-F565-4C12-8523-6E6734461754}" type="presParOf" srcId="{A7CCEA67-8020-449F-A05C-B8AB211F4414}" destId="{56526DE0-E160-4E6B-9535-64EA4CC267E8}" srcOrd="0" destOrd="0" presId="urn:microsoft.com/office/officeart/2005/8/layout/process1"/>
    <dgm:cxn modelId="{4C8E0CEC-4DB1-4D4A-BBBD-3D36D76BD438}" type="presParOf" srcId="{EBF6DD49-725C-40B9-9340-5D90670685F8}" destId="{5ECB0AA7-2B1C-4890-AB27-73944ED18147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DC6E207-BB84-4D49-B480-F14EF2D27787}" type="doc">
      <dgm:prSet loTypeId="urn:microsoft.com/office/officeart/2005/8/layout/vList2#1" loCatId="list" qsTypeId="urn:microsoft.com/office/officeart/2005/8/quickstyle/simple1#6" qsCatId="simple" csTypeId="urn:microsoft.com/office/officeart/2005/8/colors/accent1_2#6" csCatId="accent1" phldr="1"/>
      <dgm:spPr/>
      <dgm:t>
        <a:bodyPr/>
        <a:lstStyle/>
        <a:p>
          <a:endParaRPr lang="zh-CN" altLang="en-US"/>
        </a:p>
      </dgm:t>
    </dgm:pt>
    <dgm:pt modelId="{1FBF5AF2-9039-46FE-99FC-FDC992290FD3}">
      <dgm:prSet/>
      <dgm:spPr/>
      <dgm:t>
        <a:bodyPr/>
        <a:lstStyle/>
        <a:p>
          <a:r>
            <a:rPr lang="en-US" altLang="zh-CN" dirty="0"/>
            <a:t>1.</a:t>
          </a:r>
          <a:r>
            <a:rPr lang="zh-CN" dirty="0"/>
            <a:t>构造函数实现</a:t>
          </a:r>
        </a:p>
      </dgm:t>
    </dgm:pt>
    <dgm:pt modelId="{BA17E95B-D23F-43E6-AFA2-DDCFC120803E}" type="parTrans" cxnId="{6D935C33-E15C-437C-98BA-7C156231EFE1}">
      <dgm:prSet/>
      <dgm:spPr/>
      <dgm:t>
        <a:bodyPr/>
        <a:lstStyle/>
        <a:p>
          <a:endParaRPr lang="zh-CN" altLang="en-US"/>
        </a:p>
      </dgm:t>
    </dgm:pt>
    <dgm:pt modelId="{439782BD-743C-4EED-B82A-2BBEFEAE79E1}" type="sibTrans" cxnId="{6D935C33-E15C-437C-98BA-7C156231EFE1}">
      <dgm:prSet/>
      <dgm:spPr/>
      <dgm:t>
        <a:bodyPr/>
        <a:lstStyle/>
        <a:p>
          <a:endParaRPr lang="zh-CN" altLang="en-US"/>
        </a:p>
      </dgm:t>
    </dgm:pt>
    <dgm:pt modelId="{59222CF8-1D7E-4768-988A-589F57A878CE}">
      <dgm:prSet/>
      <dgm:spPr/>
      <dgm:t>
        <a:bodyPr/>
        <a:lstStyle/>
        <a:p>
          <a:r>
            <a:rPr lang="en-US" altLang="zh-CN" b="0" dirty="0"/>
            <a:t>2.</a:t>
          </a:r>
          <a:r>
            <a:rPr lang="en-US" b="0" dirty="0"/>
            <a:t>++</a:t>
          </a:r>
          <a:r>
            <a:rPr lang="zh-CN" b="0" dirty="0"/>
            <a:t>重载</a:t>
          </a:r>
          <a:endParaRPr lang="zh-CN" dirty="0"/>
        </a:p>
      </dgm:t>
    </dgm:pt>
    <dgm:pt modelId="{9870B6EA-981C-4BB9-BC7E-25F04377AABB}" type="parTrans" cxnId="{ACF32293-0E18-43F4-A6E2-A94B5DAF9079}">
      <dgm:prSet/>
      <dgm:spPr/>
      <dgm:t>
        <a:bodyPr/>
        <a:lstStyle/>
        <a:p>
          <a:endParaRPr lang="zh-CN" altLang="en-US"/>
        </a:p>
      </dgm:t>
    </dgm:pt>
    <dgm:pt modelId="{8FF82665-B941-4ACF-9448-73D2372BA107}" type="sibTrans" cxnId="{ACF32293-0E18-43F4-A6E2-A94B5DAF9079}">
      <dgm:prSet/>
      <dgm:spPr/>
      <dgm:t>
        <a:bodyPr/>
        <a:lstStyle/>
        <a:p>
          <a:endParaRPr lang="zh-CN" altLang="en-US"/>
        </a:p>
      </dgm:t>
    </dgm:pt>
    <dgm:pt modelId="{E881D1BF-A54D-4D86-B07D-8E8939537FF8}" type="pres">
      <dgm:prSet presAssocID="{2DC6E207-BB84-4D49-B480-F14EF2D27787}" presName="linear" presStyleCnt="0">
        <dgm:presLayoutVars>
          <dgm:animLvl val="lvl"/>
          <dgm:resizeHandles val="exact"/>
        </dgm:presLayoutVars>
      </dgm:prSet>
      <dgm:spPr/>
    </dgm:pt>
    <dgm:pt modelId="{09005359-871F-45C0-BD6E-DDFA52260D15}" type="pres">
      <dgm:prSet presAssocID="{1FBF5AF2-9039-46FE-99FC-FDC992290FD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A91F604-3E36-48A4-8195-F8F6A80F6AF8}" type="pres">
      <dgm:prSet presAssocID="{439782BD-743C-4EED-B82A-2BBEFEAE79E1}" presName="spacer" presStyleCnt="0"/>
      <dgm:spPr/>
    </dgm:pt>
    <dgm:pt modelId="{97AC1852-7CBB-4008-8C25-54089BF7EAC0}" type="pres">
      <dgm:prSet presAssocID="{59222CF8-1D7E-4768-988A-589F57A878CE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6DC0627-B554-4A1C-8FE1-DF2B60D6F113}" type="presOf" srcId="{1FBF5AF2-9039-46FE-99FC-FDC992290FD3}" destId="{09005359-871F-45C0-BD6E-DDFA52260D15}" srcOrd="0" destOrd="0" presId="urn:microsoft.com/office/officeart/2005/8/layout/vList2#1"/>
    <dgm:cxn modelId="{6D935C33-E15C-437C-98BA-7C156231EFE1}" srcId="{2DC6E207-BB84-4D49-B480-F14EF2D27787}" destId="{1FBF5AF2-9039-46FE-99FC-FDC992290FD3}" srcOrd="0" destOrd="0" parTransId="{BA17E95B-D23F-43E6-AFA2-DDCFC120803E}" sibTransId="{439782BD-743C-4EED-B82A-2BBEFEAE79E1}"/>
    <dgm:cxn modelId="{7CC62D3A-EAEF-45C1-8CFC-33D2F2DB0328}" type="presOf" srcId="{2DC6E207-BB84-4D49-B480-F14EF2D27787}" destId="{E881D1BF-A54D-4D86-B07D-8E8939537FF8}" srcOrd="0" destOrd="0" presId="urn:microsoft.com/office/officeart/2005/8/layout/vList2#1"/>
    <dgm:cxn modelId="{ACF32293-0E18-43F4-A6E2-A94B5DAF9079}" srcId="{2DC6E207-BB84-4D49-B480-F14EF2D27787}" destId="{59222CF8-1D7E-4768-988A-589F57A878CE}" srcOrd="1" destOrd="0" parTransId="{9870B6EA-981C-4BB9-BC7E-25F04377AABB}" sibTransId="{8FF82665-B941-4ACF-9448-73D2372BA107}"/>
    <dgm:cxn modelId="{94A0CBAC-0C23-4F33-BD44-299BE317B86B}" type="presOf" srcId="{59222CF8-1D7E-4768-988A-589F57A878CE}" destId="{97AC1852-7CBB-4008-8C25-54089BF7EAC0}" srcOrd="0" destOrd="0" presId="urn:microsoft.com/office/officeart/2005/8/layout/vList2#1"/>
    <dgm:cxn modelId="{761C034D-1B0C-4E84-9CB1-71EFAD58C872}" type="presParOf" srcId="{E881D1BF-A54D-4D86-B07D-8E8939537FF8}" destId="{09005359-871F-45C0-BD6E-DDFA52260D15}" srcOrd="0" destOrd="0" presId="urn:microsoft.com/office/officeart/2005/8/layout/vList2#1"/>
    <dgm:cxn modelId="{8C088F07-D57D-4876-9359-D4C7AAA853E4}" type="presParOf" srcId="{E881D1BF-A54D-4D86-B07D-8E8939537FF8}" destId="{EA91F604-3E36-48A4-8195-F8F6A80F6AF8}" srcOrd="1" destOrd="0" presId="urn:microsoft.com/office/officeart/2005/8/layout/vList2#1"/>
    <dgm:cxn modelId="{40972360-7C7A-4A27-8DA1-65FE8E959803}" type="presParOf" srcId="{E881D1BF-A54D-4D86-B07D-8E8939537FF8}" destId="{97AC1852-7CBB-4008-8C25-54089BF7EAC0}" srcOrd="2" destOrd="0" presId="urn:microsoft.com/office/officeart/2005/8/layout/vList2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860818-AB51-434A-9BA7-7CAA997E6E2E}">
      <dsp:nvSpPr>
        <dsp:cNvPr id="0" name=""/>
        <dsp:cNvSpPr/>
      </dsp:nvSpPr>
      <dsp:spPr>
        <a:xfrm>
          <a:off x="2028" y="1005108"/>
          <a:ext cx="1978104" cy="5779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/>
            <a:t>获取帧：</a:t>
          </a:r>
        </a:p>
      </dsp:txBody>
      <dsp:txXfrm>
        <a:off x="2028" y="1005108"/>
        <a:ext cx="1978104" cy="577941"/>
      </dsp:txXfrm>
    </dsp:sp>
    <dsp:sp modelId="{360C10E6-D7DC-4E5E-AA4D-207C61B0F876}">
      <dsp:nvSpPr>
        <dsp:cNvPr id="0" name=""/>
        <dsp:cNvSpPr/>
      </dsp:nvSpPr>
      <dsp:spPr>
        <a:xfrm>
          <a:off x="2028" y="1583049"/>
          <a:ext cx="1978104" cy="18117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500" kern="1200"/>
            <a:t>若</a:t>
          </a:r>
          <a:r>
            <a:rPr lang="en-US" sz="1500" kern="1200"/>
            <a:t>free_list</a:t>
          </a:r>
          <a:r>
            <a:rPr lang="zh-CN" sz="1500" kern="1200"/>
            <a:t>是空的，意味着没有空闲帧，可以调用</a:t>
          </a:r>
          <a:r>
            <a:rPr lang="en-US" sz="1500" kern="1200"/>
            <a:t>LRU</a:t>
          </a:r>
          <a:r>
            <a:rPr lang="zh-CN" sz="1500" kern="1200"/>
            <a:t>算法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500" kern="1200"/>
            <a:t>若</a:t>
          </a:r>
          <a:r>
            <a:rPr lang="en-US" sz="1500" kern="1200"/>
            <a:t>free_list</a:t>
          </a:r>
          <a:r>
            <a:rPr lang="zh-CN" sz="1500" kern="1200"/>
            <a:t>非空，则可以直接从中调用一张空闲帧用于新页面</a:t>
          </a:r>
        </a:p>
      </dsp:txBody>
      <dsp:txXfrm>
        <a:off x="2028" y="1583049"/>
        <a:ext cx="1978104" cy="1811700"/>
      </dsp:txXfrm>
    </dsp:sp>
    <dsp:sp modelId="{FEDFC204-E454-46A4-BE05-CB988EEBE2F5}">
      <dsp:nvSpPr>
        <dsp:cNvPr id="0" name=""/>
        <dsp:cNvSpPr/>
      </dsp:nvSpPr>
      <dsp:spPr>
        <a:xfrm>
          <a:off x="2257067" y="1005108"/>
          <a:ext cx="1978104" cy="5779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/>
            <a:t>完成新帧的分配</a:t>
          </a:r>
        </a:p>
      </dsp:txBody>
      <dsp:txXfrm>
        <a:off x="2257067" y="1005108"/>
        <a:ext cx="1978104" cy="577941"/>
      </dsp:txXfrm>
    </dsp:sp>
    <dsp:sp modelId="{32A80916-C0AB-4DB1-B30C-D876CD738FB3}">
      <dsp:nvSpPr>
        <dsp:cNvPr id="0" name=""/>
        <dsp:cNvSpPr/>
      </dsp:nvSpPr>
      <dsp:spPr>
        <a:xfrm>
          <a:off x="2257067" y="1583049"/>
          <a:ext cx="1978104" cy="18117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B66FA9-EDA0-48D9-9C61-34EF5C66D48A}">
      <dsp:nvSpPr>
        <dsp:cNvPr id="0" name=""/>
        <dsp:cNvSpPr/>
      </dsp:nvSpPr>
      <dsp:spPr>
        <a:xfrm>
          <a:off x="4512106" y="1005108"/>
          <a:ext cx="1978104" cy="5779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/>
            <a:t>获取新页面的</a:t>
          </a:r>
          <a:r>
            <a:rPr lang="en-US" sz="1500" kern="1200"/>
            <a:t>id</a:t>
          </a:r>
          <a:r>
            <a:rPr lang="zh-CN" sz="1500" kern="1200"/>
            <a:t>，并更新页表</a:t>
          </a:r>
          <a:r>
            <a:rPr lang="en-US" sz="1500" kern="1200"/>
            <a:t>page_table_</a:t>
          </a:r>
          <a:endParaRPr lang="zh-CN" sz="1500" kern="1200"/>
        </a:p>
      </dsp:txBody>
      <dsp:txXfrm>
        <a:off x="4512106" y="1005108"/>
        <a:ext cx="1978104" cy="577941"/>
      </dsp:txXfrm>
    </dsp:sp>
    <dsp:sp modelId="{0C2FE64F-360F-4F8A-B136-7705E7E8BF0A}">
      <dsp:nvSpPr>
        <dsp:cNvPr id="0" name=""/>
        <dsp:cNvSpPr/>
      </dsp:nvSpPr>
      <dsp:spPr>
        <a:xfrm>
          <a:off x="4512106" y="1583049"/>
          <a:ext cx="1978104" cy="18117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860818-AB51-434A-9BA7-7CAA997E6E2E}">
      <dsp:nvSpPr>
        <dsp:cNvPr id="0" name=""/>
        <dsp:cNvSpPr/>
      </dsp:nvSpPr>
      <dsp:spPr>
        <a:xfrm>
          <a:off x="2028" y="1005108"/>
          <a:ext cx="1978104" cy="5779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/>
            <a:t>获取帧：</a:t>
          </a:r>
        </a:p>
      </dsp:txBody>
      <dsp:txXfrm>
        <a:off x="2028" y="1005108"/>
        <a:ext cx="1978104" cy="577941"/>
      </dsp:txXfrm>
    </dsp:sp>
    <dsp:sp modelId="{360C10E6-D7DC-4E5E-AA4D-207C61B0F876}">
      <dsp:nvSpPr>
        <dsp:cNvPr id="0" name=""/>
        <dsp:cNvSpPr/>
      </dsp:nvSpPr>
      <dsp:spPr>
        <a:xfrm>
          <a:off x="2028" y="1583049"/>
          <a:ext cx="1978104" cy="18117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500" kern="1200"/>
            <a:t>若</a:t>
          </a:r>
          <a:r>
            <a:rPr lang="en-US" sz="1500" kern="1200"/>
            <a:t>free_list</a:t>
          </a:r>
          <a:r>
            <a:rPr lang="zh-CN" sz="1500" kern="1200"/>
            <a:t>是空的，意味着没有空闲帧，可以调用</a:t>
          </a:r>
          <a:r>
            <a:rPr lang="en-US" sz="1500" kern="1200"/>
            <a:t>LRU</a:t>
          </a:r>
          <a:r>
            <a:rPr lang="zh-CN" sz="1500" kern="1200"/>
            <a:t>算法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500" kern="1200"/>
            <a:t>若</a:t>
          </a:r>
          <a:r>
            <a:rPr lang="en-US" sz="1500" kern="1200"/>
            <a:t>free_list</a:t>
          </a:r>
          <a:r>
            <a:rPr lang="zh-CN" sz="1500" kern="1200"/>
            <a:t>非空，则可以直接从中调用一张空闲帧用于新页面</a:t>
          </a:r>
        </a:p>
      </dsp:txBody>
      <dsp:txXfrm>
        <a:off x="2028" y="1583049"/>
        <a:ext cx="1978104" cy="1811700"/>
      </dsp:txXfrm>
    </dsp:sp>
    <dsp:sp modelId="{FEDFC204-E454-46A4-BE05-CB988EEBE2F5}">
      <dsp:nvSpPr>
        <dsp:cNvPr id="0" name=""/>
        <dsp:cNvSpPr/>
      </dsp:nvSpPr>
      <dsp:spPr>
        <a:xfrm>
          <a:off x="2257067" y="1005108"/>
          <a:ext cx="1978104" cy="5779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/>
            <a:t>完成新帧的分配</a:t>
          </a:r>
        </a:p>
      </dsp:txBody>
      <dsp:txXfrm>
        <a:off x="2257067" y="1005108"/>
        <a:ext cx="1978104" cy="577941"/>
      </dsp:txXfrm>
    </dsp:sp>
    <dsp:sp modelId="{32A80916-C0AB-4DB1-B30C-D876CD738FB3}">
      <dsp:nvSpPr>
        <dsp:cNvPr id="0" name=""/>
        <dsp:cNvSpPr/>
      </dsp:nvSpPr>
      <dsp:spPr>
        <a:xfrm>
          <a:off x="2257067" y="1583049"/>
          <a:ext cx="1978104" cy="18117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B66FA9-EDA0-48D9-9C61-34EF5C66D48A}">
      <dsp:nvSpPr>
        <dsp:cNvPr id="0" name=""/>
        <dsp:cNvSpPr/>
      </dsp:nvSpPr>
      <dsp:spPr>
        <a:xfrm>
          <a:off x="4512106" y="1005108"/>
          <a:ext cx="1978104" cy="5779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/>
            <a:t>获取新页面的</a:t>
          </a:r>
          <a:r>
            <a:rPr lang="en-US" sz="1500" kern="1200"/>
            <a:t>id</a:t>
          </a:r>
          <a:r>
            <a:rPr lang="zh-CN" sz="1500" kern="1200"/>
            <a:t>，并更新页表</a:t>
          </a:r>
          <a:r>
            <a:rPr lang="en-US" sz="1500" kern="1200"/>
            <a:t>page_table_</a:t>
          </a:r>
          <a:endParaRPr lang="zh-CN" sz="1500" kern="1200"/>
        </a:p>
      </dsp:txBody>
      <dsp:txXfrm>
        <a:off x="4512106" y="1005108"/>
        <a:ext cx="1978104" cy="577941"/>
      </dsp:txXfrm>
    </dsp:sp>
    <dsp:sp modelId="{0C2FE64F-360F-4F8A-B136-7705E7E8BF0A}">
      <dsp:nvSpPr>
        <dsp:cNvPr id="0" name=""/>
        <dsp:cNvSpPr/>
      </dsp:nvSpPr>
      <dsp:spPr>
        <a:xfrm>
          <a:off x="4512106" y="1583049"/>
          <a:ext cx="1978104" cy="18117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5D8C06-0B9A-48ED-BE87-96624203C10B}">
      <dsp:nvSpPr>
        <dsp:cNvPr id="0" name=""/>
        <dsp:cNvSpPr/>
      </dsp:nvSpPr>
      <dsp:spPr>
        <a:xfrm>
          <a:off x="2440" y="834089"/>
          <a:ext cx="1467728" cy="581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100" kern="1200" dirty="0"/>
            <a:t>先看看该页面是否已经在</a:t>
          </a:r>
          <a:r>
            <a:rPr lang="zh-CN" sz="1100" b="0" kern="1200" dirty="0"/>
            <a:t>缓冲区</a:t>
          </a:r>
          <a:r>
            <a:rPr lang="zh-CN" sz="1100" kern="1200" dirty="0"/>
            <a:t>里边了。</a:t>
          </a:r>
        </a:p>
      </dsp:txBody>
      <dsp:txXfrm>
        <a:off x="2440" y="834089"/>
        <a:ext cx="1467728" cy="581812"/>
      </dsp:txXfrm>
    </dsp:sp>
    <dsp:sp modelId="{52E2ACC3-30FC-42BD-A929-4FC80AAFD3A2}">
      <dsp:nvSpPr>
        <dsp:cNvPr id="0" name=""/>
        <dsp:cNvSpPr/>
      </dsp:nvSpPr>
      <dsp:spPr>
        <a:xfrm>
          <a:off x="2440" y="1415902"/>
          <a:ext cx="1467728" cy="99643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28164-FF51-44CB-A244-5F5DBA28C979}">
      <dsp:nvSpPr>
        <dsp:cNvPr id="0" name=""/>
        <dsp:cNvSpPr/>
      </dsp:nvSpPr>
      <dsp:spPr>
        <a:xfrm>
          <a:off x="1675650" y="834089"/>
          <a:ext cx="1467728" cy="581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100" kern="1200" dirty="0"/>
            <a:t>如果在，则可以直接返回</a:t>
          </a:r>
        </a:p>
      </dsp:txBody>
      <dsp:txXfrm>
        <a:off x="1675650" y="834089"/>
        <a:ext cx="1467728" cy="581812"/>
      </dsp:txXfrm>
    </dsp:sp>
    <dsp:sp modelId="{08211C95-B524-4E0A-A9DD-6FFEB41C383A}">
      <dsp:nvSpPr>
        <dsp:cNvPr id="0" name=""/>
        <dsp:cNvSpPr/>
      </dsp:nvSpPr>
      <dsp:spPr>
        <a:xfrm>
          <a:off x="1675650" y="1415902"/>
          <a:ext cx="1467728" cy="99643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F9E1F0-AA9D-44FA-803A-ECC10ECEB141}">
      <dsp:nvSpPr>
        <dsp:cNvPr id="0" name=""/>
        <dsp:cNvSpPr/>
      </dsp:nvSpPr>
      <dsp:spPr>
        <a:xfrm>
          <a:off x="3348860" y="834089"/>
          <a:ext cx="1467728" cy="581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100" kern="1200" dirty="0"/>
            <a:t>如果不在，则需要先从缓冲区里获取帧：</a:t>
          </a:r>
        </a:p>
      </dsp:txBody>
      <dsp:txXfrm>
        <a:off x="3348860" y="834089"/>
        <a:ext cx="1467728" cy="581812"/>
      </dsp:txXfrm>
    </dsp:sp>
    <dsp:sp modelId="{B9F7C95E-055A-4AD9-8E15-E73D36977C22}">
      <dsp:nvSpPr>
        <dsp:cNvPr id="0" name=""/>
        <dsp:cNvSpPr/>
      </dsp:nvSpPr>
      <dsp:spPr>
        <a:xfrm>
          <a:off x="3348860" y="1415902"/>
          <a:ext cx="1467728" cy="99643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100" kern="1200" dirty="0"/>
            <a:t>如果有空闲帧，则可以直接使用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100" kern="1200" dirty="0"/>
            <a:t>没有则用</a:t>
          </a:r>
          <a:r>
            <a:rPr lang="en-US" sz="1100" kern="1200" dirty="0" err="1"/>
            <a:t>LRU_k</a:t>
          </a:r>
          <a:r>
            <a:rPr lang="zh-CN" sz="1100" kern="1200" dirty="0"/>
            <a:t>算法来置换出可以使用的帧</a:t>
          </a:r>
        </a:p>
      </dsp:txBody>
      <dsp:txXfrm>
        <a:off x="3348860" y="1415902"/>
        <a:ext cx="1467728" cy="996434"/>
      </dsp:txXfrm>
    </dsp:sp>
    <dsp:sp modelId="{9D079012-FFCB-4AB7-A942-6DB21FAF2DF3}">
      <dsp:nvSpPr>
        <dsp:cNvPr id="0" name=""/>
        <dsp:cNvSpPr/>
      </dsp:nvSpPr>
      <dsp:spPr>
        <a:xfrm>
          <a:off x="5022070" y="834089"/>
          <a:ext cx="1467728" cy="581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100" kern="1200" dirty="0"/>
            <a:t>将指定的页面从磁盘中加载到内存，并更新对应状态。</a:t>
          </a:r>
        </a:p>
      </dsp:txBody>
      <dsp:txXfrm>
        <a:off x="5022070" y="834089"/>
        <a:ext cx="1467728" cy="581812"/>
      </dsp:txXfrm>
    </dsp:sp>
    <dsp:sp modelId="{1EFAD3ED-FEBF-479E-A5D6-1257841A67E5}">
      <dsp:nvSpPr>
        <dsp:cNvPr id="0" name=""/>
        <dsp:cNvSpPr/>
      </dsp:nvSpPr>
      <dsp:spPr>
        <a:xfrm>
          <a:off x="5022070" y="1415902"/>
          <a:ext cx="1467728" cy="99643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2A69C1-AF13-4627-A569-AA07CA288786}">
      <dsp:nvSpPr>
        <dsp:cNvPr id="0" name=""/>
        <dsp:cNvSpPr/>
      </dsp:nvSpPr>
      <dsp:spPr bwMode="white">
        <a:xfrm>
          <a:off x="0" y="726649"/>
          <a:ext cx="2395314" cy="14371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找到指定脏页</a:t>
          </a:r>
        </a:p>
      </dsp:txBody>
      <dsp:txXfrm>
        <a:off x="0" y="726649"/>
        <a:ext cx="2395314" cy="1437188"/>
      </dsp:txXfrm>
    </dsp:sp>
    <dsp:sp modelId="{8CF8CEE9-ADEB-48E6-9EBF-1C75D83924AC}">
      <dsp:nvSpPr>
        <dsp:cNvPr id="0" name=""/>
        <dsp:cNvSpPr/>
      </dsp:nvSpPr>
      <dsp:spPr bwMode="white">
        <a:xfrm>
          <a:off x="2620473" y="1148224"/>
          <a:ext cx="507807" cy="594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600" kern="1200"/>
        </a:p>
      </dsp:txBody>
      <dsp:txXfrm>
        <a:off x="2620473" y="1148224"/>
        <a:ext cx="507807" cy="594038"/>
      </dsp:txXfrm>
    </dsp:sp>
    <dsp:sp modelId="{491B63EB-5BF7-44FA-8BD4-3D23FDBF0406}">
      <dsp:nvSpPr>
        <dsp:cNvPr id="0" name=""/>
        <dsp:cNvSpPr/>
      </dsp:nvSpPr>
      <dsp:spPr bwMode="white">
        <a:xfrm>
          <a:off x="3353439" y="726649"/>
          <a:ext cx="2395314" cy="14371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/>
            <a:t>写回磁盘</a:t>
          </a:r>
        </a:p>
      </dsp:txBody>
      <dsp:txXfrm>
        <a:off x="3353439" y="726649"/>
        <a:ext cx="2395314" cy="143718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49B2B1-D3D2-4A68-9F4F-6F3D934643E9}">
      <dsp:nvSpPr>
        <dsp:cNvPr id="0" name=""/>
        <dsp:cNvSpPr/>
      </dsp:nvSpPr>
      <dsp:spPr bwMode="white">
        <a:xfrm>
          <a:off x="0" y="1238046"/>
          <a:ext cx="2705100" cy="16230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/>
            <a:t>若该页面在缓冲区中，则直接返回</a:t>
          </a:r>
        </a:p>
      </dsp:txBody>
      <dsp:txXfrm>
        <a:off x="0" y="1238046"/>
        <a:ext cx="2705100" cy="1623060"/>
      </dsp:txXfrm>
    </dsp:sp>
    <dsp:sp modelId="{A7CCEA67-8020-449F-A05C-B8AB211F4414}">
      <dsp:nvSpPr>
        <dsp:cNvPr id="0" name=""/>
        <dsp:cNvSpPr/>
      </dsp:nvSpPr>
      <dsp:spPr bwMode="white">
        <a:xfrm>
          <a:off x="2959379" y="1714144"/>
          <a:ext cx="573481" cy="6708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600" kern="1200"/>
        </a:p>
      </dsp:txBody>
      <dsp:txXfrm>
        <a:off x="2959379" y="1714144"/>
        <a:ext cx="573481" cy="670865"/>
      </dsp:txXfrm>
    </dsp:sp>
    <dsp:sp modelId="{5ECB0AA7-2B1C-4890-AB27-73944ED18147}">
      <dsp:nvSpPr>
        <dsp:cNvPr id="0" name=""/>
        <dsp:cNvSpPr/>
      </dsp:nvSpPr>
      <dsp:spPr bwMode="white">
        <a:xfrm>
          <a:off x="3787140" y="1238046"/>
          <a:ext cx="2705100" cy="16230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/>
            <a:t>若不在，则写回磁盘</a:t>
          </a:r>
        </a:p>
      </dsp:txBody>
      <dsp:txXfrm>
        <a:off x="3787140" y="1238046"/>
        <a:ext cx="2705100" cy="162306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005359-871F-45C0-BD6E-DDFA52260D15}">
      <dsp:nvSpPr>
        <dsp:cNvPr id="0" name=""/>
        <dsp:cNvSpPr/>
      </dsp:nvSpPr>
      <dsp:spPr bwMode="white">
        <a:xfrm>
          <a:off x="0" y="449934"/>
          <a:ext cx="6492240" cy="16471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600" kern="1200" dirty="0"/>
            <a:t>1.</a:t>
          </a:r>
          <a:r>
            <a:rPr lang="zh-CN" sz="3600" kern="1200" dirty="0"/>
            <a:t>构造函数实现</a:t>
          </a:r>
        </a:p>
      </dsp:txBody>
      <dsp:txXfrm>
        <a:off x="0" y="449934"/>
        <a:ext cx="6492240" cy="1647190"/>
      </dsp:txXfrm>
    </dsp:sp>
    <dsp:sp modelId="{97AC1852-7CBB-4008-8C25-54089BF7EAC0}">
      <dsp:nvSpPr>
        <dsp:cNvPr id="0" name=""/>
        <dsp:cNvSpPr/>
      </dsp:nvSpPr>
      <dsp:spPr bwMode="white">
        <a:xfrm>
          <a:off x="0" y="2284325"/>
          <a:ext cx="6492240" cy="16471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600" b="0" kern="1200" dirty="0"/>
            <a:t>2.</a:t>
          </a:r>
          <a:r>
            <a:rPr lang="en-US" sz="3600" b="0" kern="1200" dirty="0"/>
            <a:t>++</a:t>
          </a:r>
          <a:r>
            <a:rPr lang="zh-CN" sz="3600" b="0" kern="1200" dirty="0"/>
            <a:t>重载</a:t>
          </a:r>
          <a:endParaRPr lang="zh-CN" sz="3600" kern="1200" dirty="0"/>
        </a:p>
      </dsp:txBody>
      <dsp:txXfrm>
        <a:off x="0" y="2284325"/>
        <a:ext cx="6492240" cy="16471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#1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4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#6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D86F2-A996-4DAD-BD12-F24826596E50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680BD-634F-475C-BF26-44AAD0363C5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741847D-3785-49A4-B49E-FCF9DD85539C}" type="datetimeFigureOut">
              <a:rPr lang="zh-CN" altLang="en-US" smtClean="0"/>
              <a:t>2025/12/23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E49DD6C-FB0B-4F6B-8F1D-E290FBCF09E3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4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5" Type="http://schemas.openxmlformats.org/officeDocument/2006/relationships/image" Target="../media/image22.png"/><Relationship Id="rId4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image" Target="../media/image24.png"/><Relationship Id="rId4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5" Type="http://schemas.openxmlformats.org/officeDocument/2006/relationships/image" Target="../media/image25.png"/><Relationship Id="rId4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5" Type="http://schemas.openxmlformats.org/officeDocument/2006/relationships/image" Target="../media/image26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4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7" Type="http://schemas.openxmlformats.org/officeDocument/2006/relationships/image" Target="../media/image31.png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image" Target="../media/image30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5" Type="http://schemas.openxmlformats.org/officeDocument/2006/relationships/image" Target="../media/image32.png"/><Relationship Id="rId4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tags" Target="../tags/tag50.xml"/><Relationship Id="rId7" Type="http://schemas.openxmlformats.org/officeDocument/2006/relationships/image" Target="../media/image33.png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5" Type="http://schemas.openxmlformats.org/officeDocument/2006/relationships/image" Target="../media/image35.png"/><Relationship Id="rId4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5" Type="http://schemas.openxmlformats.org/officeDocument/2006/relationships/image" Target="../media/image36.png"/><Relationship Id="rId4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tags" Target="../tags/tag61.xml"/><Relationship Id="rId7" Type="http://schemas.openxmlformats.org/officeDocument/2006/relationships/image" Target="../media/image37.png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5" Type="http://schemas.openxmlformats.org/officeDocument/2006/relationships/image" Target="../media/image39.png"/><Relationship Id="rId4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tags" Target="../tags/tag69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9" Type="http://schemas.openxmlformats.org/officeDocument/2006/relationships/image" Target="../media/image4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5" Type="http://schemas.openxmlformats.org/officeDocument/2006/relationships/image" Target="../media/image42.png"/><Relationship Id="rId4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5" Type="http://schemas.openxmlformats.org/officeDocument/2006/relationships/image" Target="../media/image43.png"/><Relationship Id="rId4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image" Target="../media/image44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tags" Target="../tags/tag85.xml"/><Relationship Id="rId7" Type="http://schemas.openxmlformats.org/officeDocument/2006/relationships/image" Target="../media/image46.png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6" Type="http://schemas.openxmlformats.org/officeDocument/2006/relationships/image" Target="../media/image45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5" Type="http://schemas.openxmlformats.org/officeDocument/2006/relationships/image" Target="../media/image47.png"/><Relationship Id="rId4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tags" Target="../tags/tag92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9" Type="http://schemas.openxmlformats.org/officeDocument/2006/relationships/image" Target="../media/image4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5" Type="http://schemas.openxmlformats.org/officeDocument/2006/relationships/image" Target="../media/image50.png"/><Relationship Id="rId4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4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4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4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5" Type="http://schemas.openxmlformats.org/officeDocument/2006/relationships/image" Target="../media/image51.png"/><Relationship Id="rId4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4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4" Type="http://schemas.openxmlformats.org/officeDocument/2006/relationships/image" Target="../media/image5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17.xml"/><Relationship Id="rId1" Type="http://schemas.openxmlformats.org/officeDocument/2006/relationships/tags" Target="../tags/tag116.xml"/><Relationship Id="rId4" Type="http://schemas.openxmlformats.org/officeDocument/2006/relationships/image" Target="../media/image5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4" Type="http://schemas.openxmlformats.org/officeDocument/2006/relationships/image" Target="../media/image54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5" Type="http://schemas.openxmlformats.org/officeDocument/2006/relationships/image" Target="../media/image55.png"/><Relationship Id="rId4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4" Type="http://schemas.openxmlformats.org/officeDocument/2006/relationships/image" Target="../media/image56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4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4" Type="http://schemas.openxmlformats.org/officeDocument/2006/relationships/image" Target="../media/image57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" Type="http://schemas.openxmlformats.org/officeDocument/2006/relationships/tags" Target="../tags/tag130.xml"/><Relationship Id="rId4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tags" Target="../tags/tag135.xml"/><Relationship Id="rId2" Type="http://schemas.openxmlformats.org/officeDocument/2006/relationships/tags" Target="../tags/tag134.xml"/><Relationship Id="rId1" Type="http://schemas.openxmlformats.org/officeDocument/2006/relationships/tags" Target="../tags/tag133.xml"/><Relationship Id="rId4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4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0.xml"/><Relationship Id="rId1" Type="http://schemas.openxmlformats.org/officeDocument/2006/relationships/tags" Target="../tags/tag13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42.xml"/><Relationship Id="rId1" Type="http://schemas.openxmlformats.org/officeDocument/2006/relationships/tags" Target="../tags/tag14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" Type="http://schemas.openxmlformats.org/officeDocument/2006/relationships/tags" Target="../tags/tag143.xml"/><Relationship Id="rId4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image" Target="../media/image61.png"/><Relationship Id="rId3" Type="http://schemas.openxmlformats.org/officeDocument/2006/relationships/tags" Target="../tags/tag148.xml"/><Relationship Id="rId7" Type="http://schemas.openxmlformats.org/officeDocument/2006/relationships/tags" Target="../tags/tag152.xml"/><Relationship Id="rId12" Type="http://schemas.openxmlformats.org/officeDocument/2006/relationships/image" Target="../media/image60.png"/><Relationship Id="rId2" Type="http://schemas.openxmlformats.org/officeDocument/2006/relationships/tags" Target="../tags/tag147.xml"/><Relationship Id="rId1" Type="http://schemas.openxmlformats.org/officeDocument/2006/relationships/tags" Target="../tags/tag146.xml"/><Relationship Id="rId6" Type="http://schemas.openxmlformats.org/officeDocument/2006/relationships/tags" Target="../tags/tag151.xml"/><Relationship Id="rId11" Type="http://schemas.openxmlformats.org/officeDocument/2006/relationships/image" Target="../media/image59.png"/><Relationship Id="rId5" Type="http://schemas.openxmlformats.org/officeDocument/2006/relationships/tags" Target="../tags/tag150.xml"/><Relationship Id="rId10" Type="http://schemas.openxmlformats.org/officeDocument/2006/relationships/image" Target="../media/image58.png"/><Relationship Id="rId4" Type="http://schemas.openxmlformats.org/officeDocument/2006/relationships/tags" Target="../tags/tag149.xml"/><Relationship Id="rId9" Type="http://schemas.openxmlformats.org/officeDocument/2006/relationships/notesSlide" Target="../notesSlides/notesSlide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3" Type="http://schemas.openxmlformats.org/officeDocument/2006/relationships/tags" Target="../tags/tag155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6" Type="http://schemas.openxmlformats.org/officeDocument/2006/relationships/tags" Target="../tags/tag158.xml"/><Relationship Id="rId5" Type="http://schemas.openxmlformats.org/officeDocument/2006/relationships/tags" Target="../tags/tag157.xml"/><Relationship Id="rId10" Type="http://schemas.openxmlformats.org/officeDocument/2006/relationships/image" Target="../media/image66.png"/><Relationship Id="rId4" Type="http://schemas.openxmlformats.org/officeDocument/2006/relationships/tags" Target="../tags/tag156.xml"/><Relationship Id="rId9" Type="http://schemas.openxmlformats.org/officeDocument/2006/relationships/image" Target="../media/image6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tags" Target="../tags/tag166.xml"/><Relationship Id="rId13" Type="http://schemas.openxmlformats.org/officeDocument/2006/relationships/image" Target="../media/image67.png"/><Relationship Id="rId3" Type="http://schemas.openxmlformats.org/officeDocument/2006/relationships/tags" Target="../tags/tag161.xml"/><Relationship Id="rId7" Type="http://schemas.openxmlformats.org/officeDocument/2006/relationships/tags" Target="../tags/tag165.xml"/><Relationship Id="rId12" Type="http://schemas.openxmlformats.org/officeDocument/2006/relationships/notesSlide" Target="../notesSlides/notesSlide10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tags" Target="../tags/tag164.xml"/><Relationship Id="rId11" Type="http://schemas.openxmlformats.org/officeDocument/2006/relationships/slideLayout" Target="../slideLayouts/slideLayout12.xml"/><Relationship Id="rId5" Type="http://schemas.openxmlformats.org/officeDocument/2006/relationships/tags" Target="../tags/tag163.xml"/><Relationship Id="rId10" Type="http://schemas.openxmlformats.org/officeDocument/2006/relationships/tags" Target="../tags/tag168.xml"/><Relationship Id="rId4" Type="http://schemas.openxmlformats.org/officeDocument/2006/relationships/tags" Target="../tags/tag162.xml"/><Relationship Id="rId9" Type="http://schemas.openxmlformats.org/officeDocument/2006/relationships/tags" Target="../tags/tag167.xml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tags" Target="../tags/tag176.xml"/><Relationship Id="rId13" Type="http://schemas.openxmlformats.org/officeDocument/2006/relationships/tags" Target="../tags/tag181.xml"/><Relationship Id="rId18" Type="http://schemas.openxmlformats.org/officeDocument/2006/relationships/notesSlide" Target="../notesSlides/notesSlide11.xml"/><Relationship Id="rId3" Type="http://schemas.openxmlformats.org/officeDocument/2006/relationships/tags" Target="../tags/tag171.xml"/><Relationship Id="rId7" Type="http://schemas.openxmlformats.org/officeDocument/2006/relationships/tags" Target="../tags/tag175.xml"/><Relationship Id="rId12" Type="http://schemas.openxmlformats.org/officeDocument/2006/relationships/tags" Target="../tags/tag180.xml"/><Relationship Id="rId17" Type="http://schemas.openxmlformats.org/officeDocument/2006/relationships/slideLayout" Target="../slideLayouts/slideLayout12.xml"/><Relationship Id="rId2" Type="http://schemas.openxmlformats.org/officeDocument/2006/relationships/tags" Target="../tags/tag170.xml"/><Relationship Id="rId16" Type="http://schemas.openxmlformats.org/officeDocument/2006/relationships/tags" Target="../tags/tag184.xml"/><Relationship Id="rId20" Type="http://schemas.openxmlformats.org/officeDocument/2006/relationships/image" Target="../media/image69.png"/><Relationship Id="rId1" Type="http://schemas.openxmlformats.org/officeDocument/2006/relationships/tags" Target="../tags/tag169.xml"/><Relationship Id="rId6" Type="http://schemas.openxmlformats.org/officeDocument/2006/relationships/tags" Target="../tags/tag174.xml"/><Relationship Id="rId11" Type="http://schemas.openxmlformats.org/officeDocument/2006/relationships/tags" Target="../tags/tag179.xml"/><Relationship Id="rId5" Type="http://schemas.openxmlformats.org/officeDocument/2006/relationships/tags" Target="../tags/tag173.xml"/><Relationship Id="rId15" Type="http://schemas.openxmlformats.org/officeDocument/2006/relationships/tags" Target="../tags/tag183.xml"/><Relationship Id="rId10" Type="http://schemas.openxmlformats.org/officeDocument/2006/relationships/tags" Target="../tags/tag178.xml"/><Relationship Id="rId19" Type="http://schemas.openxmlformats.org/officeDocument/2006/relationships/image" Target="../media/image68.png"/><Relationship Id="rId4" Type="http://schemas.openxmlformats.org/officeDocument/2006/relationships/tags" Target="../tags/tag172.xml"/><Relationship Id="rId9" Type="http://schemas.openxmlformats.org/officeDocument/2006/relationships/tags" Target="../tags/tag177.xml"/><Relationship Id="rId14" Type="http://schemas.openxmlformats.org/officeDocument/2006/relationships/tags" Target="../tags/tag18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1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tags" Target="../tags/tag192.xml"/><Relationship Id="rId13" Type="http://schemas.openxmlformats.org/officeDocument/2006/relationships/image" Target="../media/image72.png"/><Relationship Id="rId3" Type="http://schemas.openxmlformats.org/officeDocument/2006/relationships/tags" Target="../tags/tag187.xml"/><Relationship Id="rId7" Type="http://schemas.openxmlformats.org/officeDocument/2006/relationships/tags" Target="../tags/tag191.xml"/><Relationship Id="rId12" Type="http://schemas.openxmlformats.org/officeDocument/2006/relationships/notesSlide" Target="../notesSlides/notesSlide16.xml"/><Relationship Id="rId2" Type="http://schemas.openxmlformats.org/officeDocument/2006/relationships/tags" Target="../tags/tag186.xml"/><Relationship Id="rId1" Type="http://schemas.openxmlformats.org/officeDocument/2006/relationships/tags" Target="../tags/tag185.xml"/><Relationship Id="rId6" Type="http://schemas.openxmlformats.org/officeDocument/2006/relationships/tags" Target="../tags/tag190.xml"/><Relationship Id="rId11" Type="http://schemas.openxmlformats.org/officeDocument/2006/relationships/slideLayout" Target="../slideLayouts/slideLayout12.xml"/><Relationship Id="rId5" Type="http://schemas.openxmlformats.org/officeDocument/2006/relationships/tags" Target="../tags/tag189.xml"/><Relationship Id="rId10" Type="http://schemas.openxmlformats.org/officeDocument/2006/relationships/tags" Target="../tags/tag194.xml"/><Relationship Id="rId4" Type="http://schemas.openxmlformats.org/officeDocument/2006/relationships/tags" Target="../tags/tag188.xml"/><Relationship Id="rId9" Type="http://schemas.openxmlformats.org/officeDocument/2006/relationships/tags" Target="../tags/tag19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8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8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8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g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Buffer manager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小组成员：梁志僮、陶卿伟、李林润、付禹宁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+mj-ea"/>
                <a:ea typeface="+mj-ea"/>
              </a:rPr>
              <a:t>1.</a:t>
            </a:r>
            <a:r>
              <a:rPr lang="en-US" altLang="zh-CN" b="0" dirty="0">
                <a:solidFill>
                  <a:srgbClr val="DCDCAA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zh-CN" b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NewPgImp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1</a:t>
            </a:r>
            <a:r>
              <a:rPr lang="zh-CN" altLang="en-US" sz="1400" dirty="0"/>
              <a:t>）</a:t>
            </a:r>
            <a:r>
              <a:rPr lang="zh-CN" altLang="en-US" sz="1400" dirty="0">
                <a:solidFill>
                  <a:schemeClr val="tx1"/>
                </a:solidFill>
              </a:rPr>
              <a:t>若</a:t>
            </a:r>
            <a:r>
              <a:rPr lang="en-US" altLang="zh-CN" sz="1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free_list</a:t>
            </a:r>
            <a:r>
              <a:rPr lang="zh-CN" altLang="en-US" sz="1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是空的，意味着没有空闲帧，可以调用</a:t>
            </a:r>
            <a:r>
              <a:rPr lang="en-US" altLang="zh-CN" sz="1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LRU</a:t>
            </a:r>
            <a:r>
              <a:rPr lang="zh-CN" altLang="en-US" sz="1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算法：</a:t>
            </a:r>
            <a:endParaRPr lang="en-US" altLang="zh-CN" sz="14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sz="14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sz="1600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598" y="1894787"/>
            <a:ext cx="7952779" cy="337912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+mj-ea"/>
                <a:ea typeface="+mj-ea"/>
              </a:rPr>
              <a:t>1.</a:t>
            </a:r>
            <a:r>
              <a:rPr lang="en-US" altLang="zh-CN" b="0" dirty="0">
                <a:solidFill>
                  <a:srgbClr val="DCDCAA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zh-CN" b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NewPgImp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2</a:t>
            </a:r>
            <a:r>
              <a:rPr lang="zh-CN" altLang="en-US" sz="1400" dirty="0"/>
              <a:t>）若</a:t>
            </a:r>
            <a:r>
              <a:rPr lang="en-US" altLang="zh-CN" sz="1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free_list</a:t>
            </a:r>
            <a:r>
              <a:rPr lang="zh-CN" altLang="en-US" sz="1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非</a:t>
            </a:r>
            <a:r>
              <a:rPr lang="zh-CN" alt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空，则可以直接从中调用一张空闲帧用于新页面：</a:t>
            </a:r>
            <a:endParaRPr lang="en-US" altLang="zh-CN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zh-CN" altLang="en-US" sz="1400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647187"/>
            <a:ext cx="6803707" cy="133888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+mj-ea"/>
                <a:ea typeface="+mj-ea"/>
              </a:rPr>
              <a:t>1.</a:t>
            </a:r>
            <a:r>
              <a:rPr lang="en-US" altLang="zh-CN" b="0" dirty="0">
                <a:solidFill>
                  <a:srgbClr val="DCDCAA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zh-CN" b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NewPgImp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3</a:t>
            </a:r>
            <a:r>
              <a:rPr lang="zh-CN" altLang="en-US" sz="1400" dirty="0"/>
              <a:t>）获取新页面的</a:t>
            </a:r>
            <a:r>
              <a:rPr lang="en-US" altLang="zh-CN" sz="1400" dirty="0"/>
              <a:t>id</a:t>
            </a:r>
            <a:r>
              <a:rPr lang="zh-CN" altLang="en-US" sz="1400" dirty="0"/>
              <a:t>，并更新页表</a:t>
            </a:r>
            <a:r>
              <a:rPr lang="en-US" altLang="zh-CN" sz="1400" dirty="0" err="1"/>
              <a:t>page_table</a:t>
            </a:r>
            <a:r>
              <a:rPr lang="en-US" altLang="zh-CN" sz="1400" dirty="0"/>
              <a:t>_</a:t>
            </a:r>
          </a:p>
          <a:p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r>
              <a:rPr lang="zh-CN" altLang="en-US" sz="1400" dirty="0"/>
              <a:t>然后就是重置新帧的数据，现在这个帧已经用于存放新页面了</a:t>
            </a:r>
            <a:endParaRPr lang="en-US" altLang="zh-CN" sz="1400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1" y="1694812"/>
            <a:ext cx="6492240" cy="129844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4020253"/>
            <a:ext cx="4957092" cy="16169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graphicFrame>
        <p:nvGraphicFramePr>
          <p:cNvPr id="11" name="内容占位符 10"/>
          <p:cNvGraphicFramePr>
            <a:graphicFrameLocks noGrp="1"/>
          </p:cNvGraphicFramePr>
          <p:nvPr>
            <p:ph idx="1"/>
          </p:nvPr>
        </p:nvGraphicFramePr>
        <p:xfrm>
          <a:off x="4800600" y="1687380"/>
          <a:ext cx="6492240" cy="32464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800600" y="429584"/>
            <a:ext cx="649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+mj-ea"/>
                <a:ea typeface="+mj-ea"/>
              </a:rPr>
              <a:t>2.Fetch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PgImp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  <a:p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800600" y="1041049"/>
            <a:ext cx="6492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70C0"/>
                </a:solidFill>
              </a:rPr>
              <a:t>该方法的作用是：</a:t>
            </a:r>
            <a:r>
              <a:rPr lang="zh-CN" altLang="en-US" sz="14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在缓冲区里找指定</a:t>
            </a:r>
            <a:r>
              <a:rPr lang="en-US" altLang="zh-CN" sz="14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zh-CN" altLang="en-US" sz="14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的页面。</a:t>
            </a:r>
            <a:endParaRPr lang="en-US" altLang="zh-CN" sz="1400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  <a:latin typeface="+mj-ea"/>
                <a:ea typeface="+mj-ea"/>
              </a:rPr>
              <a:t>2.Fetch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PgImp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1</a:t>
            </a:r>
            <a:r>
              <a:rPr lang="zh-CN" altLang="en-US" sz="1400" dirty="0"/>
              <a:t>）在缓冲区，则直接返回：</a:t>
            </a:r>
            <a:endParaRPr lang="en-US" altLang="zh-CN" sz="1400" dirty="0"/>
          </a:p>
          <a:p>
            <a:endParaRPr lang="en-US" altLang="zh-CN" sz="1400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767303"/>
            <a:ext cx="5153025" cy="2476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  <a:latin typeface="+mj-ea"/>
                <a:ea typeface="+mj-ea"/>
              </a:rPr>
              <a:t>2.Fetch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PgImp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2</a:t>
            </a:r>
            <a:r>
              <a:rPr lang="zh-CN" altLang="en-US" sz="1400" dirty="0"/>
              <a:t>）不在缓冲区，则分情况处理</a:t>
            </a:r>
            <a:endParaRPr lang="en-US" altLang="zh-CN" sz="1400" dirty="0"/>
          </a:p>
          <a:p>
            <a:r>
              <a:rPr lang="zh-CN" altLang="en-US" sz="1400" dirty="0"/>
              <a:t>如果有空闲帧：</a:t>
            </a:r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pPr marL="0" indent="0">
              <a:buNone/>
            </a:pPr>
            <a:r>
              <a:rPr lang="en-US" altLang="zh-CN" sz="1400" dirty="0"/>
              <a:t> </a:t>
            </a:r>
          </a:p>
          <a:p>
            <a:pPr marL="0" indent="0">
              <a:buNone/>
            </a:pPr>
            <a:r>
              <a:rPr lang="en-US" altLang="zh-CN" sz="1400" dirty="0"/>
              <a:t> </a:t>
            </a:r>
            <a:r>
              <a:rPr lang="zh-CN" altLang="en-US" sz="1400" dirty="0"/>
              <a:t>如果没有空闲帧，则使用</a:t>
            </a:r>
            <a:r>
              <a:rPr lang="en-US" altLang="zh-CN" sz="1400" dirty="0" err="1"/>
              <a:t>LRU_k</a:t>
            </a:r>
            <a:r>
              <a:rPr lang="zh-CN" altLang="en-US" sz="1400" dirty="0"/>
              <a:t>算法：</a:t>
            </a:r>
            <a:endParaRPr lang="en-US" altLang="zh-CN" sz="1400" dirty="0"/>
          </a:p>
          <a:p>
            <a:pPr marL="0" indent="0">
              <a:buNone/>
            </a:pPr>
            <a:endParaRPr lang="en-US" altLang="zh-CN" sz="1400" dirty="0"/>
          </a:p>
          <a:p>
            <a:endParaRPr lang="en-US" altLang="zh-CN" sz="1400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941482"/>
            <a:ext cx="4097923" cy="81158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3963027"/>
            <a:ext cx="6100347" cy="170896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  <a:latin typeface="+mj-ea"/>
                <a:ea typeface="+mj-ea"/>
              </a:rPr>
              <a:t>2.Fetch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PgImp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3</a:t>
            </a:r>
            <a:r>
              <a:rPr lang="zh-CN" altLang="en-US" sz="1400" dirty="0"/>
              <a:t>）加载页面，更新状态</a:t>
            </a:r>
            <a:endParaRPr lang="en-US" altLang="zh-CN" sz="1400" dirty="0"/>
          </a:p>
          <a:p>
            <a:endParaRPr lang="en-US" altLang="zh-CN" sz="1400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928045"/>
            <a:ext cx="5122468" cy="236547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4800600" y="1884032"/>
          <a:ext cx="5748753" cy="2890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800600" y="337530"/>
            <a:ext cx="6159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latin typeface="+mj-ea"/>
                <a:ea typeface="+mj-ea"/>
              </a:rPr>
              <a:t>3.Flush</a:t>
            </a:r>
            <a:r>
              <a:rPr lang="en-US" altLang="zh-CN" b="0">
                <a:solidFill>
                  <a:schemeClr val="tx1"/>
                </a:solidFill>
                <a:effectLst/>
                <a:latin typeface="+mj-ea"/>
                <a:ea typeface="+mj-ea"/>
              </a:rPr>
              <a:t>PgImp </a:t>
            </a:r>
            <a:r>
              <a:rPr lang="zh-CN" altLang="en-US" b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00600" y="1104644"/>
            <a:ext cx="6159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70C0"/>
                </a:solidFill>
              </a:rPr>
              <a:t>该方法的作用是将脏页写回磁盘，使内存与磁盘数据同步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4800600" y="1037138"/>
            <a:ext cx="6492240" cy="4952182"/>
          </a:xfrm>
        </p:spPr>
        <p:txBody>
          <a:bodyPr/>
          <a:lstStyle/>
          <a:p>
            <a:r>
              <a:rPr lang="zh-CN" altLang="en-US" sz="1400" dirty="0"/>
              <a:t>（</a:t>
            </a:r>
            <a:r>
              <a:rPr lang="en-US" altLang="zh-CN" sz="1400" dirty="0"/>
              <a:t>1</a:t>
            </a:r>
            <a:r>
              <a:rPr lang="zh-CN" altLang="en-US" sz="1400" dirty="0"/>
              <a:t>）找到指定的脏页，找不到则返回</a:t>
            </a:r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endParaRPr lang="en-US" altLang="zh-CN" sz="1400" dirty="0"/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2</a:t>
            </a:r>
            <a:r>
              <a:rPr lang="zh-CN" altLang="en-US" sz="1400" dirty="0"/>
              <a:t>）然后写回磁盘</a:t>
            </a:r>
            <a:endParaRPr lang="en-US" altLang="zh-CN" sz="1400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800600" y="337530"/>
            <a:ext cx="6159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latin typeface="+mj-ea"/>
                <a:ea typeface="+mj-ea"/>
              </a:rPr>
              <a:t>3.Flush</a:t>
            </a:r>
            <a:r>
              <a:rPr lang="en-US" altLang="zh-CN" b="0">
                <a:solidFill>
                  <a:schemeClr val="tx1"/>
                </a:solidFill>
                <a:effectLst/>
                <a:latin typeface="+mj-ea"/>
                <a:ea typeface="+mj-ea"/>
              </a:rPr>
              <a:t>PgImp </a:t>
            </a:r>
            <a:r>
              <a:rPr lang="zh-CN" altLang="en-US" b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642424"/>
            <a:ext cx="5410200" cy="14097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1" y="4165398"/>
            <a:ext cx="6159926" cy="110273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</p:nvPr>
        </p:nvGraphicFramePr>
        <p:xfrm>
          <a:off x="4800600" y="1865621"/>
          <a:ext cx="6492240" cy="4099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800600" y="337530"/>
            <a:ext cx="6159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4</a:t>
            </a:r>
            <a:r>
              <a:rPr lang="en-US" altLang="zh-CN" dirty="0">
                <a:solidFill>
                  <a:schemeClr val="tx1"/>
                </a:solidFill>
                <a:latin typeface="+mj-ea"/>
                <a:ea typeface="+mj-ea"/>
              </a:rPr>
              <a:t>.Delete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PgImp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800600" y="893227"/>
            <a:ext cx="6209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70C0"/>
                </a:solidFill>
              </a:rPr>
              <a:t>该方法的作用是删除页面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     extendible_hash_table.cpp</a:t>
            </a:r>
            <a:r>
              <a:rPr lang="zh-CN" altLang="en-US"/>
              <a:t>的工作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4707011" y="409693"/>
            <a:ext cx="659718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1.Find</a:t>
            </a:r>
            <a:r>
              <a:rPr lang="zh-CN" altLang="en-US" dirty="0">
                <a:latin typeface="+mj-ea"/>
                <a:ea typeface="+mj-ea"/>
              </a:rPr>
              <a:t>方法的实现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138295" y="2344420"/>
            <a:ext cx="7303770" cy="108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>
                <a:latin typeface="+mn-ea"/>
                <a:cs typeface="+mn-ea"/>
              </a:rPr>
              <a:t>ExtendibleHashTable::Find 首先对整个哈希表加锁以保证并发安全，然后利用 IndexOf(key) 根据当前的全局深度（global depth）对键进行哈希并计算目录索引，从而定位到目录中指向的目标桶；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220210" y="3822065"/>
            <a:ext cx="7773670" cy="1415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>
              <a:latin typeface="+mn-ea"/>
              <a:cs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20210" y="777875"/>
            <a:ext cx="7304405" cy="14376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220210" y="3273425"/>
            <a:ext cx="6257925" cy="215201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220845" y="5551805"/>
            <a:ext cx="7696200" cy="108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>
                <a:latin typeface="+mn-ea"/>
                <a:cs typeface="+mn-ea"/>
              </a:rPr>
              <a:t>确定桶之后，查找操作被下放给 Bucket::Find，该函数在桶内部以线性扫描的方式遍历存储的键值对列表，逐一比较 key，一旦匹配成功便返回对应的 value 和 true，若桶内不存在该 key 则返回 false，整个过程中哈希表层负责“定位桶”，桶层负责“实际查找”。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7529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     Buffer_pool_manager_instance.cpp</a:t>
            </a:r>
            <a:r>
              <a:rPr lang="zh-CN" altLang="en-US" dirty="0"/>
              <a:t>的工作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CN" altLang="en-US" sz="1400" dirty="0"/>
              <a:t>（</a:t>
            </a:r>
            <a:r>
              <a:rPr lang="en-US" altLang="zh-CN" sz="1400" dirty="0"/>
              <a:t>1</a:t>
            </a:r>
            <a:r>
              <a:rPr lang="zh-CN" altLang="en-US" sz="1400" dirty="0"/>
              <a:t>）</a:t>
            </a:r>
            <a:r>
              <a:rPr lang="zh-CN" sz="1400" dirty="0"/>
              <a:t>若该页面在缓冲区中，则直接返回</a:t>
            </a:r>
            <a:endParaRPr lang="en-US" altLang="zh-CN" sz="1400" dirty="0"/>
          </a:p>
          <a:p>
            <a:pPr lvl="0"/>
            <a:endParaRPr lang="en-US" altLang="zh-CN" sz="1400" dirty="0"/>
          </a:p>
          <a:p>
            <a:pPr lvl="0"/>
            <a:endParaRPr lang="en-US" altLang="zh-CN" sz="1400" dirty="0"/>
          </a:p>
          <a:p>
            <a:pPr lvl="0"/>
            <a:endParaRPr lang="en-US" altLang="zh-CN" sz="1400" dirty="0"/>
          </a:p>
          <a:p>
            <a:pPr lvl="0"/>
            <a:endParaRPr lang="en-US" altLang="zh-CN" sz="1400" dirty="0"/>
          </a:p>
          <a:p>
            <a:pPr lvl="0"/>
            <a:endParaRPr lang="en-US" altLang="zh-CN" sz="1400" dirty="0"/>
          </a:p>
          <a:p>
            <a:pPr lvl="0"/>
            <a:endParaRPr lang="zh-CN" sz="1400" dirty="0"/>
          </a:p>
          <a:p>
            <a:pPr lvl="0"/>
            <a:r>
              <a:rPr lang="zh-CN" altLang="en-US" sz="1400" dirty="0"/>
              <a:t>（</a:t>
            </a:r>
            <a:r>
              <a:rPr lang="en-US" altLang="zh-CN" sz="1400" dirty="0"/>
              <a:t>2</a:t>
            </a:r>
            <a:r>
              <a:rPr lang="zh-CN" altLang="en-US" sz="1400" dirty="0"/>
              <a:t>）</a:t>
            </a:r>
            <a:r>
              <a:rPr lang="zh-CN" sz="1400" dirty="0"/>
              <a:t>若不在，则写回磁盘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800600" y="337530"/>
            <a:ext cx="6159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4</a:t>
            </a:r>
            <a:r>
              <a:rPr lang="en-US" altLang="zh-CN" dirty="0">
                <a:solidFill>
                  <a:schemeClr val="tx1"/>
                </a:solidFill>
                <a:latin typeface="+mj-ea"/>
                <a:ea typeface="+mj-ea"/>
              </a:rPr>
              <a:t>.Delete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PgImp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171606"/>
            <a:ext cx="6399425" cy="144147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3758572"/>
            <a:ext cx="6492240" cy="151461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lru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一、数据结构设计</a:t>
            </a:r>
          </a:p>
          <a:p>
            <a:pPr marL="0" indent="0">
              <a:buNone/>
            </a:pPr>
            <a:r>
              <a:rPr lang="en-US" altLang="zh-CN" dirty="0"/>
              <a:t>1. </a:t>
            </a:r>
            <a:r>
              <a:rPr lang="en-US" altLang="zh-CN" dirty="0" err="1"/>
              <a:t>FrameInfo</a:t>
            </a:r>
            <a:r>
              <a:rPr lang="en-US" altLang="zh-CN" dirty="0"/>
              <a:t> </a:t>
            </a:r>
            <a:r>
              <a:rPr lang="zh-CN" altLang="en-US" dirty="0"/>
              <a:t>结构体</a:t>
            </a:r>
          </a:p>
          <a:p>
            <a:pPr marL="0" indent="0">
              <a:buNone/>
            </a:pPr>
            <a:r>
              <a:rPr lang="en-US" altLang="zh-CN" dirty="0"/>
              <a:t>struct </a:t>
            </a:r>
            <a:r>
              <a:rPr lang="en-US" altLang="zh-CN" dirty="0" err="1"/>
              <a:t>FrameInfo</a:t>
            </a:r>
            <a:r>
              <a:rPr lang="en-US" altLang="zh-CN" dirty="0"/>
              <a:t> {</a:t>
            </a:r>
          </a:p>
          <a:p>
            <a:pPr marL="0" indent="0">
              <a:buNone/>
            </a:pPr>
            <a:r>
              <a:rPr lang="en-US" altLang="zh-CN" dirty="0"/>
              <a:t>std::list&lt;</a:t>
            </a:r>
            <a:r>
              <a:rPr lang="en-US" altLang="zh-CN" dirty="0" err="1"/>
              <a:t>size_t</a:t>
            </a:r>
            <a:r>
              <a:rPr lang="en-US" altLang="zh-CN" dirty="0"/>
              <a:t>&gt; </a:t>
            </a:r>
            <a:r>
              <a:rPr lang="en-US" altLang="zh-CN" dirty="0" err="1"/>
              <a:t>access_history</a:t>
            </a:r>
            <a:r>
              <a:rPr lang="en-US" altLang="zh-CN" dirty="0"/>
              <a:t>;  // </a:t>
            </a:r>
            <a:r>
              <a:rPr lang="zh-CN" altLang="en-US" dirty="0"/>
              <a:t>访问时间戳链表</a:t>
            </a:r>
          </a:p>
          <a:p>
            <a:pPr marL="0" indent="0">
              <a:buNone/>
            </a:pPr>
            <a:r>
              <a:rPr lang="en-US" altLang="zh-CN" dirty="0"/>
              <a:t> bool </a:t>
            </a:r>
            <a:r>
              <a:rPr lang="en-US" altLang="zh-CN" dirty="0" err="1"/>
              <a:t>is_evictable</a:t>
            </a:r>
            <a:r>
              <a:rPr lang="en-US" altLang="zh-CN" dirty="0"/>
              <a:t>{false};           // </a:t>
            </a:r>
            <a:r>
              <a:rPr lang="zh-CN" altLang="en-US" dirty="0"/>
              <a:t>可驱逐标记</a:t>
            </a:r>
          </a:p>
          <a:p>
            <a:pPr marL="0" indent="0">
              <a:buNone/>
            </a:pPr>
            <a:r>
              <a:rPr lang="en-US" altLang="zh-CN" dirty="0"/>
              <a:t>};</a:t>
            </a:r>
          </a:p>
          <a:p>
            <a:pPr marL="0" indent="0">
              <a:buNone/>
            </a:pPr>
            <a:r>
              <a:rPr lang="en-US" altLang="zh-CN" dirty="0" err="1"/>
              <a:t>access_history</a:t>
            </a:r>
            <a:r>
              <a:rPr lang="en-US" altLang="zh-CN" dirty="0"/>
              <a:t>: </a:t>
            </a:r>
            <a:r>
              <a:rPr lang="zh-CN" altLang="en-US" dirty="0"/>
              <a:t>使用</a:t>
            </a:r>
            <a:r>
              <a:rPr lang="en-US" altLang="zh-CN" dirty="0"/>
              <a:t> std::list </a:t>
            </a:r>
            <a:r>
              <a:rPr lang="zh-CN" altLang="en-US" dirty="0"/>
              <a:t>存储帧的访问时间戳，保持时间顺序</a:t>
            </a:r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is_evictable</a:t>
            </a:r>
            <a:r>
              <a:rPr lang="en-US" altLang="zh-CN" dirty="0"/>
              <a:t>: </a:t>
            </a:r>
            <a:r>
              <a:rPr lang="zh-CN" altLang="en-US" dirty="0"/>
              <a:t>布尔值标记帧当前是否可被驱逐</a:t>
            </a:r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lru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主要成员变量</a:t>
            </a:r>
          </a:p>
          <a:p>
            <a:pPr marL="0" indent="0">
              <a:buNone/>
            </a:pPr>
            <a:r>
              <a:rPr lang="en-US" altLang="zh-CN"/>
              <a:t>std::unordered_map&lt;frame_id_t, FrameInfo&gt; frame_table_; </a:t>
            </a:r>
          </a:p>
          <a:p>
            <a:pPr marL="0" indent="0">
              <a:buNone/>
            </a:pPr>
            <a:r>
              <a:rPr lang="en-US" altLang="zh-CN"/>
              <a:t> // </a:t>
            </a:r>
            <a:r>
              <a:rPr lang="zh-CN" altLang="en-US"/>
              <a:t>帧</a:t>
            </a:r>
            <a:r>
              <a:rPr lang="en-US" altLang="zh-CN"/>
              <a:t>ID</a:t>
            </a:r>
            <a:r>
              <a:rPr lang="zh-CN" altLang="en-US"/>
              <a:t>到帧信息的映射</a:t>
            </a:r>
          </a:p>
          <a:p>
            <a:pPr marL="0" indent="0">
              <a:buNone/>
            </a:pPr>
            <a:r>
              <a:rPr lang="en-US" altLang="zh-CN"/>
              <a:t>size_t current_timestamp_{0};  // </a:t>
            </a:r>
            <a:r>
              <a:rPr lang="zh-CN" altLang="en-US"/>
              <a:t>当前时间戳，每次访问递增</a:t>
            </a:r>
          </a:p>
          <a:p>
            <a:pPr marL="0" indent="0">
              <a:buNone/>
            </a:pPr>
            <a:r>
              <a:rPr lang="en-US" altLang="zh-CN"/>
              <a:t>size_t curr_size_{0};          // </a:t>
            </a:r>
            <a:r>
              <a:rPr lang="zh-CN" altLang="en-US"/>
              <a:t>当前可驱逐帧的数量</a:t>
            </a:r>
          </a:p>
          <a:p>
            <a:pPr marL="0" indent="0">
              <a:buNone/>
            </a:pPr>
            <a:r>
              <a:rPr lang="en-US" altLang="zh-CN"/>
              <a:t>size_t replacer_size_;         // </a:t>
            </a:r>
            <a:r>
              <a:rPr lang="zh-CN" altLang="en-US"/>
              <a:t>替换器最大容量（帧数）</a:t>
            </a:r>
          </a:p>
          <a:p>
            <a:pPr marL="0" indent="0">
              <a:buNone/>
            </a:pPr>
            <a:r>
              <a:rPr lang="en-US" altLang="zh-CN"/>
              <a:t>size_t k_;                     // K</a:t>
            </a:r>
            <a:r>
              <a:rPr lang="zh-CN" altLang="en-US"/>
              <a:t>参数（考虑的历史访问次数）</a:t>
            </a:r>
          </a:p>
          <a:p>
            <a:pPr marL="0" indent="0">
              <a:buNone/>
            </a:pPr>
            <a:r>
              <a:rPr lang="en-US" altLang="zh-CN"/>
              <a:t>std::mutex latch_;             // </a:t>
            </a:r>
            <a:r>
              <a:rPr lang="zh-CN" altLang="en-US"/>
              <a:t>互斥锁，保证线程安全</a:t>
            </a:r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lru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二、核心方法实现</a:t>
            </a:r>
          </a:p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构造函数</a:t>
            </a:r>
            <a:r>
              <a:rPr lang="en-US" altLang="zh-CN"/>
              <a:t> LRUKReplacer(size_t num_frames, size_t k)</a:t>
            </a:r>
          </a:p>
          <a:p>
            <a:pPr marL="0" indent="0">
              <a:buNone/>
            </a:pPr>
            <a:r>
              <a:rPr lang="zh-CN" altLang="en-US"/>
              <a:t>初始化最大帧数</a:t>
            </a:r>
            <a:r>
              <a:rPr lang="en-US" altLang="zh-CN"/>
              <a:t> replacer_size_ </a:t>
            </a:r>
            <a:r>
              <a:rPr lang="zh-CN" altLang="en-US"/>
              <a:t>和</a:t>
            </a:r>
            <a:r>
              <a:rPr lang="en-US" altLang="zh-CN"/>
              <a:t>K</a:t>
            </a:r>
            <a:r>
              <a:rPr lang="zh-CN" altLang="en-US"/>
              <a:t>参数</a:t>
            </a:r>
            <a:r>
              <a:rPr lang="en-US" altLang="zh-CN"/>
              <a:t> k_</a:t>
            </a:r>
          </a:p>
          <a:p>
            <a:endParaRPr lang="en-US" altLang="zh-CN"/>
          </a:p>
          <a:p>
            <a:pPr marL="0" indent="0">
              <a:buNone/>
            </a:pPr>
            <a:r>
              <a:rPr lang="zh-CN" altLang="en-US"/>
              <a:t>验证</a:t>
            </a:r>
            <a:r>
              <a:rPr lang="en-US" altLang="zh-CN"/>
              <a:t>K</a:t>
            </a:r>
            <a:r>
              <a:rPr lang="zh-CN" altLang="en-US"/>
              <a:t>值必须大于</a:t>
            </a:r>
            <a:r>
              <a:rPr lang="en-US" altLang="zh-CN"/>
              <a:t>0</a:t>
            </a:r>
          </a:p>
          <a:p>
            <a:endParaRPr lang="en-US" altLang="zh-CN"/>
          </a:p>
          <a:p>
            <a:pPr marL="0" indent="0">
              <a:buNone/>
            </a:pPr>
            <a:r>
              <a:rPr lang="zh-CN" altLang="en-US"/>
              <a:t>初始化时间戳和当前大小为</a:t>
            </a:r>
            <a:r>
              <a:rPr lang="en-US" altLang="zh-CN"/>
              <a:t>0</a:t>
            </a:r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2. RecordAccess(frame_id_t frame_id) - </a:t>
            </a:r>
            <a:r>
              <a:rPr lang="zh-CN" altLang="en-US">
                <a:sym typeface="+mn-ea"/>
              </a:rPr>
              <a:t>记录访问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797560" y="2129509"/>
            <a:ext cx="5100013" cy="3726462"/>
          </a:xfrm>
        </p:spPr>
        <p:txBody>
          <a:bodyPr>
            <a:noAutofit/>
          </a:bodyPr>
          <a:lstStyle/>
          <a:p>
            <a:endParaRPr lang="zh-CN" altLang="en-US" sz="1600" dirty="0"/>
          </a:p>
        </p:txBody>
      </p:sp>
      <p:sp>
        <p:nvSpPr>
          <p:cNvPr id="4" name="文本框 3"/>
          <p:cNvSpPr txBox="1"/>
          <p:nvPr/>
        </p:nvSpPr>
        <p:spPr>
          <a:xfrm>
            <a:off x="6707646" y="2647080"/>
            <a:ext cx="4320386" cy="3726462"/>
          </a:xfrm>
          <a:prstGeom prst="rect">
            <a:avLst/>
          </a:prstGeom>
        </p:spPr>
        <p:txBody>
          <a:bodyPr>
            <a:no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sz="2000" dirty="0">
                <a:sym typeface="+mn-ea"/>
              </a:rPr>
              <a:t>线程安全：使用</a:t>
            </a:r>
            <a:r>
              <a:rPr lang="en-US" altLang="zh-CN" sz="2000" dirty="0">
                <a:sym typeface="+mn-ea"/>
              </a:rPr>
              <a:t> std::</a:t>
            </a:r>
            <a:r>
              <a:rPr lang="en-US" altLang="zh-CN" sz="2000" dirty="0" err="1">
                <a:sym typeface="+mn-ea"/>
              </a:rPr>
              <a:t>scoped_lock</a:t>
            </a:r>
            <a:r>
              <a:rPr lang="en-US" altLang="zh-CN" sz="2000" dirty="0">
                <a:sym typeface="+mn-ea"/>
              </a:rPr>
              <a:t> </a:t>
            </a:r>
            <a:r>
              <a:rPr lang="zh-CN" altLang="en-US" sz="2000" dirty="0">
                <a:sym typeface="+mn-ea"/>
              </a:rPr>
              <a:t>加锁</a:t>
            </a:r>
            <a:endParaRPr lang="zh-CN" altLang="en-US" sz="2000" dirty="0"/>
          </a:p>
          <a:p>
            <a:pPr algn="l"/>
            <a:endParaRPr lang="en-US" altLang="zh-CN" sz="2000" dirty="0"/>
          </a:p>
          <a:p>
            <a:pPr algn="l"/>
            <a:r>
              <a:rPr lang="zh-CN" altLang="en-US" sz="2000" dirty="0">
                <a:sym typeface="+mn-ea"/>
              </a:rPr>
              <a:t>记录当前时间戳到帧的访问历史</a:t>
            </a:r>
            <a:endParaRPr lang="zh-CN" altLang="en-US" sz="2000" dirty="0"/>
          </a:p>
          <a:p>
            <a:pPr algn="l"/>
            <a:endParaRPr lang="en-US" altLang="zh-CN" sz="2000" dirty="0"/>
          </a:p>
          <a:p>
            <a:pPr algn="l"/>
            <a:r>
              <a:rPr lang="zh-CN" altLang="en-US" sz="2000" dirty="0">
                <a:sym typeface="+mn-ea"/>
              </a:rPr>
              <a:t>维护访问历史长度不超过</a:t>
            </a:r>
            <a:r>
              <a:rPr lang="en-US" altLang="zh-CN" sz="2000" dirty="0">
                <a:sym typeface="+mn-ea"/>
              </a:rPr>
              <a:t>K</a:t>
            </a:r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r>
              <a:rPr lang="zh-CN" altLang="en-US" sz="2000" dirty="0">
                <a:sym typeface="+mn-ea"/>
              </a:rPr>
              <a:t>时间戳递增，模拟时间流逝</a:t>
            </a:r>
            <a:endParaRPr lang="zh-CN" altLang="en-US" sz="2000" dirty="0"/>
          </a:p>
          <a:p>
            <a:pPr algn="l"/>
            <a:endParaRPr lang="zh-CN" altLang="en-US" sz="1800" dirty="0">
              <a:latin typeface="Arial" panose="020B0704020202020204" pitchFamily="34" charset="0"/>
              <a:ea typeface="微软雅黑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rcRect t="6990" b="5479"/>
          <a:stretch>
            <a:fillRect/>
          </a:stretch>
        </p:blipFill>
        <p:spPr>
          <a:xfrm>
            <a:off x="364067" y="2178603"/>
            <a:ext cx="6168591" cy="3320071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3. Evict(frame_id_t* frame_id) - </a:t>
            </a:r>
            <a:r>
              <a:rPr lang="zh-CN" altLang="en-US">
                <a:sym typeface="+mn-ea"/>
              </a:rPr>
              <a:t>选择驱逐帧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5000"/>
          </a:bodyPr>
          <a:lstStyle/>
          <a:p>
            <a:pPr marL="0" indent="0">
              <a:buNone/>
            </a:pPr>
            <a:r>
              <a:rPr lang="zh-CN" altLang="en-US"/>
              <a:t>核心算法逻辑：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遍历所有可驱逐帧（</a:t>
            </a:r>
            <a:r>
              <a:rPr lang="en-US" altLang="zh-CN"/>
              <a:t>is_evictable == true</a:t>
            </a:r>
            <a:r>
              <a:rPr lang="zh-CN" altLang="en-US"/>
              <a:t>）</a:t>
            </a:r>
          </a:p>
          <a:p>
            <a:pPr marL="0" indent="0">
              <a:buNone/>
            </a:pPr>
            <a:r>
              <a:rPr lang="zh-CN" altLang="en-US"/>
              <a:t>对每个帧计算后向</a:t>
            </a:r>
            <a:r>
              <a:rPr lang="en-US" altLang="zh-CN"/>
              <a:t>K</a:t>
            </a:r>
            <a:r>
              <a:rPr lang="zh-CN" altLang="en-US"/>
              <a:t>距离：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访问次数</a:t>
            </a:r>
            <a:r>
              <a:rPr lang="en-US" altLang="zh-CN"/>
              <a:t> &lt; K</a:t>
            </a:r>
            <a:r>
              <a:rPr lang="zh-CN" altLang="en-US"/>
              <a:t>：距离</a:t>
            </a:r>
            <a:r>
              <a:rPr lang="en-US" altLang="zh-CN"/>
              <a:t> = +∞</a:t>
            </a:r>
            <a:r>
              <a:rPr lang="zh-CN" altLang="en-US"/>
              <a:t>（最大无符号整数）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访问次数</a:t>
            </a:r>
            <a:r>
              <a:rPr lang="en-US" altLang="zh-CN"/>
              <a:t> ≥ K</a:t>
            </a:r>
            <a:r>
              <a:rPr lang="zh-CN" altLang="en-US"/>
              <a:t>：距离</a:t>
            </a:r>
            <a:r>
              <a:rPr lang="en-US" altLang="zh-CN"/>
              <a:t> = </a:t>
            </a:r>
            <a:r>
              <a:rPr lang="zh-CN" altLang="en-US"/>
              <a:t>当前时间</a:t>
            </a:r>
            <a:r>
              <a:rPr lang="en-US" altLang="zh-CN"/>
              <a:t> - </a:t>
            </a:r>
            <a:r>
              <a:rPr lang="zh-CN" altLang="en-US"/>
              <a:t>第</a:t>
            </a:r>
            <a:r>
              <a:rPr lang="en-US" altLang="zh-CN"/>
              <a:t>K</a:t>
            </a:r>
            <a:r>
              <a:rPr lang="zh-CN" altLang="en-US"/>
              <a:t>次最近访问时间</a:t>
            </a:r>
          </a:p>
          <a:p>
            <a:pPr marL="0" indent="0">
              <a:buNone/>
            </a:pPr>
            <a:r>
              <a:rPr lang="zh-CN" altLang="en-US"/>
              <a:t>选择驱逐候选者规则：</a:t>
            </a:r>
          </a:p>
          <a:p>
            <a:pPr marL="0" indent="0">
              <a:buNone/>
            </a:pPr>
            <a:r>
              <a:rPr lang="zh-CN" altLang="en-US"/>
              <a:t>优先选择距离最大的帧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如果多个帧距离相同且都为</a:t>
            </a:r>
            <a:r>
              <a:rPr lang="en-US" altLang="zh-CN"/>
              <a:t>+∞</a:t>
            </a:r>
            <a:r>
              <a:rPr lang="zh-CN" altLang="en-US"/>
              <a:t>，选择最早访问的帧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如果多个帧距离相同且都不为</a:t>
            </a:r>
            <a:r>
              <a:rPr lang="en-US" altLang="zh-CN"/>
              <a:t>+∞</a:t>
            </a:r>
            <a:r>
              <a:rPr lang="zh-CN" altLang="en-US"/>
              <a:t>，选择第</a:t>
            </a:r>
            <a:r>
              <a:rPr lang="en-US" altLang="zh-CN"/>
              <a:t>K</a:t>
            </a:r>
            <a:r>
              <a:rPr lang="zh-CN" altLang="en-US"/>
              <a:t>次访问时间最早的帧</a:t>
            </a:r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  <p:custDataLst>
              <p:tags r:id="rId2"/>
            </p:custDataLst>
          </p:nvPr>
        </p:nvSpPr>
        <p:spPr>
          <a:xfrm>
            <a:off x="2133600" y="287338"/>
            <a:ext cx="10058400" cy="1449387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3. Evict(</a:t>
            </a:r>
            <a:r>
              <a:rPr lang="en-US" altLang="zh-CN" dirty="0" err="1">
                <a:sym typeface="+mn-ea"/>
              </a:rPr>
              <a:t>frame_id_t</a:t>
            </a:r>
            <a:r>
              <a:rPr lang="en-US" altLang="zh-CN" dirty="0">
                <a:sym typeface="+mn-ea"/>
              </a:rPr>
              <a:t>* </a:t>
            </a:r>
            <a:r>
              <a:rPr lang="en-US" altLang="zh-CN" dirty="0" err="1">
                <a:sym typeface="+mn-ea"/>
              </a:rPr>
              <a:t>frame_id</a:t>
            </a:r>
            <a:r>
              <a:rPr lang="en-US" altLang="zh-CN" dirty="0">
                <a:sym typeface="+mn-ea"/>
              </a:rPr>
              <a:t>) - </a:t>
            </a:r>
            <a:r>
              <a:rPr lang="zh-CN" altLang="en-US" dirty="0">
                <a:sym typeface="+mn-ea"/>
              </a:rPr>
              <a:t>选择驱逐帧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461" y="1460118"/>
            <a:ext cx="5992937" cy="523827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  <p:custDataLst>
              <p:tags r:id="rId2"/>
            </p:custDataLst>
          </p:nvPr>
        </p:nvSpPr>
        <p:spPr>
          <a:xfrm>
            <a:off x="0" y="144463"/>
            <a:ext cx="10058400" cy="687387"/>
          </a:xfrm>
        </p:spPr>
        <p:txBody>
          <a:bodyPr>
            <a:normAutofit/>
          </a:bodyPr>
          <a:lstStyle/>
          <a:p>
            <a:r>
              <a:rPr lang="en-US" altLang="zh-CN" sz="2220" dirty="0"/>
              <a:t>4. </a:t>
            </a:r>
            <a:r>
              <a:rPr lang="en-US" altLang="zh-CN" sz="2220" dirty="0" err="1"/>
              <a:t>SetEvictable</a:t>
            </a:r>
            <a:r>
              <a:rPr lang="en-US" altLang="zh-CN" sz="2220" dirty="0"/>
              <a:t>(</a:t>
            </a:r>
            <a:r>
              <a:rPr lang="en-US" altLang="zh-CN" sz="2220" dirty="0" err="1"/>
              <a:t>frame_id_t</a:t>
            </a:r>
            <a:r>
              <a:rPr lang="en-US" altLang="zh-CN" sz="2220" dirty="0"/>
              <a:t> </a:t>
            </a:r>
            <a:r>
              <a:rPr lang="en-US" altLang="zh-CN" sz="2220" dirty="0" err="1"/>
              <a:t>frame_id</a:t>
            </a:r>
            <a:r>
              <a:rPr lang="en-US" altLang="zh-CN" sz="2220" dirty="0"/>
              <a:t>, bool </a:t>
            </a:r>
            <a:r>
              <a:rPr lang="en-US" altLang="zh-CN" sz="2220" dirty="0" err="1"/>
              <a:t>set_evictable</a:t>
            </a:r>
            <a:r>
              <a:rPr lang="en-US" altLang="zh-CN" sz="2220" dirty="0"/>
              <a:t>) - </a:t>
            </a:r>
            <a:r>
              <a:rPr lang="zh-CN" altLang="en-US" sz="2220" dirty="0"/>
              <a:t>设置可驱逐状态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4294967295"/>
          </p:nvPr>
        </p:nvPicPr>
        <p:blipFill>
          <a:blip r:embed="rId5"/>
          <a:srcRect t="4244" b="3899"/>
          <a:stretch>
            <a:fillRect/>
          </a:stretch>
        </p:blipFill>
        <p:spPr>
          <a:xfrm>
            <a:off x="790696" y="1393079"/>
            <a:ext cx="6507571" cy="4087184"/>
          </a:xfrm>
        </p:spPr>
      </p:pic>
      <p:sp>
        <p:nvSpPr>
          <p:cNvPr id="4" name="文本框 3"/>
          <p:cNvSpPr txBox="1"/>
          <p:nvPr/>
        </p:nvSpPr>
        <p:spPr>
          <a:xfrm>
            <a:off x="8319438" y="2402316"/>
            <a:ext cx="3991209" cy="1277273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sz="1100" dirty="0">
                <a:latin typeface="Arial" panose="020B0704020202020204" pitchFamily="34" charset="0"/>
                <a:ea typeface="微软雅黑" charset="-122"/>
              </a:rPr>
              <a:t>状态转换逻辑：</a:t>
            </a:r>
          </a:p>
          <a:p>
            <a:pPr algn="l"/>
            <a:endParaRPr lang="en-US" altLang="zh-CN" sz="1100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r>
              <a:rPr lang="zh-CN" altLang="en-US" sz="1100" dirty="0">
                <a:latin typeface="Arial" panose="020B0704020202020204" pitchFamily="34" charset="0"/>
                <a:ea typeface="微软雅黑" charset="-122"/>
              </a:rPr>
              <a:t>可驱逐</a:t>
            </a:r>
            <a:r>
              <a:rPr lang="en-US" altLang="zh-CN" sz="1100" dirty="0">
                <a:latin typeface="Arial" panose="020B0704020202020204" pitchFamily="34" charset="0"/>
                <a:ea typeface="微软雅黑" charset="-122"/>
              </a:rPr>
              <a:t> </a:t>
            </a:r>
            <a:r>
              <a:rPr lang="en-US" altLang="en-US" sz="1100" dirty="0">
                <a:latin typeface="Arial" panose="020B0704020202020204" pitchFamily="34" charset="0"/>
                <a:ea typeface="微软雅黑" charset="-122"/>
              </a:rPr>
              <a:t>→</a:t>
            </a:r>
            <a:r>
              <a:rPr lang="en-US" altLang="zh-CN" sz="1100" dirty="0">
                <a:latin typeface="Arial" panose="020B0704020202020204" pitchFamily="34" charset="0"/>
                <a:ea typeface="微软雅黑" charset="-122"/>
              </a:rPr>
              <a:t> </a:t>
            </a:r>
            <a:r>
              <a:rPr lang="zh-CN" altLang="en-US" sz="1100" dirty="0">
                <a:latin typeface="Arial" panose="020B0704020202020204" pitchFamily="34" charset="0"/>
                <a:ea typeface="微软雅黑" charset="-122"/>
              </a:rPr>
              <a:t>不可驱逐：</a:t>
            </a:r>
            <a:r>
              <a:rPr lang="en-US" altLang="zh-CN" sz="1100" dirty="0" err="1">
                <a:latin typeface="Arial" panose="020B0704020202020204" pitchFamily="34" charset="0"/>
                <a:ea typeface="微软雅黑" charset="-122"/>
              </a:rPr>
              <a:t>curr_size</a:t>
            </a:r>
            <a:r>
              <a:rPr lang="en-US" altLang="zh-CN" sz="1100" dirty="0">
                <a:latin typeface="Arial" panose="020B0704020202020204" pitchFamily="34" charset="0"/>
                <a:ea typeface="微软雅黑" charset="-122"/>
              </a:rPr>
              <a:t>_--</a:t>
            </a:r>
          </a:p>
          <a:p>
            <a:pPr algn="l"/>
            <a:endParaRPr lang="en-US" altLang="zh-CN" sz="1100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r>
              <a:rPr lang="zh-CN" altLang="en-US" sz="1100" dirty="0">
                <a:latin typeface="Arial" panose="020B0704020202020204" pitchFamily="34" charset="0"/>
                <a:ea typeface="微软雅黑" charset="-122"/>
              </a:rPr>
              <a:t>不可驱逐</a:t>
            </a:r>
            <a:r>
              <a:rPr lang="en-US" altLang="zh-CN" sz="1100" dirty="0">
                <a:latin typeface="Arial" panose="020B0704020202020204" pitchFamily="34" charset="0"/>
                <a:ea typeface="微软雅黑" charset="-122"/>
              </a:rPr>
              <a:t> </a:t>
            </a:r>
            <a:r>
              <a:rPr lang="en-US" altLang="en-US" sz="1100" dirty="0">
                <a:latin typeface="Arial" panose="020B0704020202020204" pitchFamily="34" charset="0"/>
                <a:ea typeface="微软雅黑" charset="-122"/>
              </a:rPr>
              <a:t>→</a:t>
            </a:r>
            <a:r>
              <a:rPr lang="en-US" altLang="zh-CN" sz="1100" dirty="0">
                <a:latin typeface="Arial" panose="020B0704020202020204" pitchFamily="34" charset="0"/>
                <a:ea typeface="微软雅黑" charset="-122"/>
              </a:rPr>
              <a:t> </a:t>
            </a:r>
            <a:r>
              <a:rPr lang="zh-CN" altLang="en-US" sz="1100" dirty="0">
                <a:latin typeface="Arial" panose="020B0704020202020204" pitchFamily="34" charset="0"/>
                <a:ea typeface="微软雅黑" charset="-122"/>
              </a:rPr>
              <a:t>可驱逐：</a:t>
            </a:r>
            <a:r>
              <a:rPr lang="en-US" altLang="zh-CN" sz="1100" dirty="0" err="1">
                <a:latin typeface="Arial" panose="020B0704020202020204" pitchFamily="34" charset="0"/>
                <a:ea typeface="微软雅黑" charset="-122"/>
              </a:rPr>
              <a:t>curr_size</a:t>
            </a:r>
            <a:r>
              <a:rPr lang="en-US" altLang="zh-CN" sz="1100" dirty="0">
                <a:latin typeface="Arial" panose="020B0704020202020204" pitchFamily="34" charset="0"/>
                <a:ea typeface="微软雅黑" charset="-122"/>
              </a:rPr>
              <a:t>_++</a:t>
            </a:r>
          </a:p>
          <a:p>
            <a:pPr algn="l"/>
            <a:endParaRPr lang="en-US" altLang="zh-CN" sz="1100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r>
              <a:rPr lang="zh-CN" altLang="en-US" sz="1100" dirty="0">
                <a:latin typeface="Arial" panose="020B0704020202020204" pitchFamily="34" charset="0"/>
                <a:ea typeface="微软雅黑" charset="-122"/>
              </a:rPr>
              <a:t>帧不存在时的处理：仅当设置为可驱逐时才创建新记录</a:t>
            </a:r>
          </a:p>
        </p:txBody>
      </p:sp>
      <p:sp>
        <p:nvSpPr>
          <p:cNvPr id="5" name="内容占位符 2"/>
          <p:cNvSpPr txBox="1"/>
          <p:nvPr>
            <p:custDataLst>
              <p:tags r:id="rId3"/>
            </p:custDataLst>
          </p:nvPr>
        </p:nvSpPr>
        <p:spPr>
          <a:xfrm>
            <a:off x="4529179" y="1948469"/>
            <a:ext cx="3888314" cy="49095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17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705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93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81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9982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84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87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89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60000"/>
              </a:lnSpc>
              <a:buFont typeface="Calibri" panose="020F0502020204030204" pitchFamily="34" charset="0"/>
              <a:buNone/>
            </a:pPr>
            <a:endParaRPr lang="en-US" altLang="zh-CN" sz="1000" dirty="0"/>
          </a:p>
        </p:txBody>
      </p: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5. Remove(</a:t>
            </a:r>
            <a:r>
              <a:rPr lang="en-US" altLang="zh-CN" dirty="0" err="1"/>
              <a:t>frame_id_t</a:t>
            </a:r>
            <a:r>
              <a:rPr lang="en-US" altLang="zh-CN" dirty="0"/>
              <a:t> </a:t>
            </a:r>
            <a:r>
              <a:rPr lang="en-US" altLang="zh-CN" dirty="0" err="1"/>
              <a:t>frame_id</a:t>
            </a:r>
            <a:r>
              <a:rPr lang="en-US" altLang="zh-CN" dirty="0"/>
              <a:t>) - </a:t>
            </a:r>
            <a:r>
              <a:rPr lang="zh-CN" altLang="en-US" dirty="0"/>
              <a:t>移除帧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1196698" y="2141784"/>
            <a:ext cx="4064000" cy="3498040"/>
          </a:xfrm>
        </p:spPr>
        <p:txBody>
          <a:bodyPr>
            <a:normAutofit fontScale="97500"/>
          </a:bodyPr>
          <a:lstStyle/>
          <a:p>
            <a:pPr marL="0" indent="0">
              <a:buNone/>
            </a:pPr>
            <a:endParaRPr lang="en-US" altLang="zh-CN" sz="1100" dirty="0"/>
          </a:p>
        </p:txBody>
      </p:sp>
      <p:sp>
        <p:nvSpPr>
          <p:cNvPr id="5" name="文本框 4"/>
          <p:cNvSpPr txBox="1"/>
          <p:nvPr/>
        </p:nvSpPr>
        <p:spPr>
          <a:xfrm>
            <a:off x="6865309" y="1829440"/>
            <a:ext cx="4064000" cy="1200329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dirty="0">
                <a:sym typeface="+mn-ea"/>
              </a:rPr>
              <a:t>只能移除标记为可驱逐的帧</a:t>
            </a:r>
            <a:endParaRPr lang="zh-CN" altLang="en-US" dirty="0"/>
          </a:p>
          <a:p>
            <a:pPr algn="l"/>
            <a:endParaRPr lang="en-US" altLang="zh-CN" dirty="0"/>
          </a:p>
          <a:p>
            <a:pPr algn="l"/>
            <a:r>
              <a:rPr lang="zh-CN" altLang="en-US" dirty="0">
                <a:sym typeface="+mn-ea"/>
              </a:rPr>
              <a:t>成功移除后更新</a:t>
            </a:r>
            <a:r>
              <a:rPr lang="en-US" altLang="zh-CN" dirty="0">
                <a:sym typeface="+mn-ea"/>
              </a:rPr>
              <a:t> </a:t>
            </a:r>
            <a:r>
              <a:rPr lang="en-US" altLang="zh-CN" dirty="0" err="1">
                <a:sym typeface="+mn-ea"/>
              </a:rPr>
              <a:t>curr_size</a:t>
            </a:r>
            <a:r>
              <a:rPr lang="en-US" altLang="zh-CN" dirty="0">
                <a:sym typeface="+mn-ea"/>
              </a:rPr>
              <a:t>_</a:t>
            </a:r>
            <a:endParaRPr lang="en-US" altLang="zh-CN" dirty="0"/>
          </a:p>
          <a:p>
            <a:pPr algn="l"/>
            <a:endParaRPr lang="zh-CN" altLang="en-US" sz="1800" dirty="0">
              <a:latin typeface="Arial" panose="020B0704020202020204" pitchFamily="34" charset="0"/>
              <a:ea typeface="微软雅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rcRect t="5980" b="5232"/>
          <a:stretch>
            <a:fillRect/>
          </a:stretch>
        </p:blipFill>
        <p:spPr>
          <a:xfrm>
            <a:off x="547952" y="2430217"/>
            <a:ext cx="6114157" cy="27738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6. Size() - </a:t>
            </a:r>
            <a:r>
              <a:rPr lang="zh-CN" altLang="en-US">
                <a:sym typeface="+mn-ea"/>
              </a:rPr>
              <a:t>获取当前可驱逐帧数量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1042" y="2658534"/>
            <a:ext cx="7569916" cy="180710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     extendible_hash_table.cpp</a:t>
            </a:r>
            <a:r>
              <a:rPr lang="zh-CN" altLang="en-US"/>
              <a:t>的工作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707011" y="409693"/>
            <a:ext cx="659718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2.Remove</a:t>
            </a:r>
            <a:r>
              <a:rPr lang="zh-CN" altLang="en-US" dirty="0">
                <a:latin typeface="+mj-ea"/>
                <a:ea typeface="+mj-ea"/>
              </a:rPr>
              <a:t>方法的实现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138295" y="2344420"/>
            <a:ext cx="7303770" cy="108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>
                <a:latin typeface="+mn-ea"/>
                <a:cs typeface="+mn-ea"/>
              </a:rPr>
              <a:t>ExtendibleHashTable::Remove 的执行流程与查找类似，它同样先加锁以避免并发冲突，然后通过 IndexOf(key) 计算目录索引并找到对应的桶，随后将删除请求交由 Bucket::Remove 处理；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220210" y="3822065"/>
            <a:ext cx="7773670" cy="1415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>
              <a:latin typeface="+mn-ea"/>
              <a:cs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220845" y="5551805"/>
            <a:ext cx="7696200" cy="108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>
                <a:latin typeface="+mn-ea"/>
                <a:cs typeface="+mn-ea"/>
              </a:rPr>
              <a:t>Bucket::Remove 在桶内部遍历存放键值对的链表，查找与给定 key 相等的元素并将其从桶中移除，成功删除则返回 true，否则返回 false，该实现只负责删除元素本身，不涉及桶合并或目录与深度的调整，因此删除操作只影响桶内数据而不改变哈希表的整体结构。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138295" y="848360"/>
            <a:ext cx="7464425" cy="13188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220845" y="3205480"/>
            <a:ext cx="6333490" cy="227203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lru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/>
              <a:t>三、线程安全实现</a:t>
            </a:r>
          </a:p>
          <a:p>
            <a:pPr marL="0" indent="0">
              <a:buNone/>
            </a:pPr>
            <a:r>
              <a:rPr lang="zh-CN" altLang="en-US"/>
              <a:t>所有公共方法均使用</a:t>
            </a:r>
            <a:r>
              <a:rPr lang="en-US" altLang="zh-CN"/>
              <a:t> std::scoped_lock </a:t>
            </a:r>
            <a:r>
              <a:rPr lang="zh-CN" altLang="en-US"/>
              <a:t>保护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latch_ </a:t>
            </a:r>
            <a:r>
              <a:rPr lang="zh-CN" altLang="en-US"/>
              <a:t>为类成员</a:t>
            </a:r>
            <a:r>
              <a:rPr lang="en-US" altLang="zh-CN"/>
              <a:t> std::mutex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zh-CN" altLang="en-US"/>
              <a:t>确保多线程同时访问时的数据一致性</a:t>
            </a:r>
          </a:p>
        </p:txBody>
      </p:sp>
    </p:spTree>
    <p:custDataLst>
      <p:tags r:id="rId1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140238" y="0"/>
            <a:ext cx="10058400" cy="1450757"/>
          </a:xfrm>
        </p:spPr>
        <p:txBody>
          <a:bodyPr/>
          <a:lstStyle/>
          <a:p>
            <a:r>
              <a:rPr lang="en-US" altLang="zh-CN" dirty="0" err="1"/>
              <a:t>lru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95960" y="1939264"/>
            <a:ext cx="10800000" cy="38360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四、关键设计要点</a:t>
            </a:r>
          </a:p>
          <a:p>
            <a:pPr marL="0" indent="0">
              <a:buNone/>
            </a:pPr>
            <a:r>
              <a:rPr lang="zh-CN" altLang="en-US" dirty="0"/>
              <a:t>后向</a:t>
            </a:r>
            <a:r>
              <a:rPr lang="en-US" altLang="zh-CN" dirty="0"/>
              <a:t>K</a:t>
            </a:r>
            <a:r>
              <a:rPr lang="zh-CN" altLang="en-US" dirty="0"/>
              <a:t>距离计算：</a:t>
            </a:r>
          </a:p>
          <a:p>
            <a:pPr marL="0" indent="0">
              <a:buNone/>
            </a:pPr>
            <a:r>
              <a:rPr lang="zh-CN" altLang="en-US" dirty="0"/>
              <a:t>访问次数不足</a:t>
            </a:r>
            <a:r>
              <a:rPr lang="en-US" altLang="zh-CN" dirty="0"/>
              <a:t>K</a:t>
            </a:r>
            <a:r>
              <a:rPr lang="zh-CN" altLang="en-US" dirty="0"/>
              <a:t>次：视为无限远距离</a:t>
            </a:r>
          </a:p>
          <a:p>
            <a:pPr marL="0" indent="0">
              <a:buNone/>
            </a:pPr>
            <a:r>
              <a:rPr lang="zh-CN" altLang="en-US" dirty="0"/>
              <a:t>访问次数达到</a:t>
            </a:r>
            <a:r>
              <a:rPr lang="en-US" altLang="zh-CN" dirty="0"/>
              <a:t>K</a:t>
            </a:r>
            <a:r>
              <a:rPr lang="zh-CN" altLang="en-US" dirty="0"/>
              <a:t>次：实际计算时间差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驱逐选择策略：</a:t>
            </a:r>
          </a:p>
          <a:p>
            <a:pPr marL="0" indent="0">
              <a:buNone/>
            </a:pPr>
            <a:r>
              <a:rPr lang="zh-CN" altLang="en-US" dirty="0"/>
              <a:t>优先考虑访问频率低的帧（距离大）</a:t>
            </a:r>
          </a:p>
          <a:p>
            <a:pPr marL="0" indent="0">
              <a:buNone/>
            </a:pPr>
            <a:r>
              <a:rPr lang="zh-CN" altLang="en-US" dirty="0"/>
              <a:t>相同距离下考虑访问时间先后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847080" y="2620462"/>
            <a:ext cx="6095352" cy="3578408"/>
          </a:xfrm>
          <a:prstGeom prst="rect">
            <a:avLst/>
          </a:prstGeom>
        </p:spPr>
        <p:txBody>
          <a:bodyPr>
            <a:no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sz="1600" dirty="0">
                <a:latin typeface="Arial" panose="020B0704020202020204" pitchFamily="34" charset="0"/>
                <a:ea typeface="微软雅黑" charset="-122"/>
              </a:rPr>
              <a:t>状态管理：</a:t>
            </a:r>
          </a:p>
          <a:p>
            <a:pPr algn="l"/>
            <a:endParaRPr lang="en-US" altLang="zh-CN" sz="1600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r>
              <a:rPr lang="en-US" altLang="zh-CN" sz="1600" dirty="0" err="1">
                <a:latin typeface="Arial" panose="020B0704020202020204" pitchFamily="34" charset="0"/>
                <a:ea typeface="微软雅黑" charset="-122"/>
              </a:rPr>
              <a:t>is_evictable</a:t>
            </a:r>
            <a:r>
              <a:rPr lang="en-US" altLang="zh-CN" sz="1600" dirty="0">
                <a:latin typeface="Arial" panose="020B0704020202020204" pitchFamily="34" charset="0"/>
                <a:ea typeface="微软雅黑" charset="-122"/>
              </a:rPr>
              <a:t> </a:t>
            </a:r>
            <a:r>
              <a:rPr lang="zh-CN" altLang="en-US" sz="1600" dirty="0">
                <a:latin typeface="Arial" panose="020B0704020202020204" pitchFamily="34" charset="0"/>
                <a:ea typeface="微软雅黑" charset="-122"/>
              </a:rPr>
              <a:t>标记控制帧是否可被驱逐</a:t>
            </a:r>
          </a:p>
          <a:p>
            <a:pPr algn="l"/>
            <a:endParaRPr lang="en-US" altLang="zh-CN" sz="1600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r>
              <a:rPr lang="en-US" altLang="zh-CN" sz="1600" dirty="0" err="1">
                <a:latin typeface="Arial" panose="020B0704020202020204" pitchFamily="34" charset="0"/>
                <a:ea typeface="微软雅黑" charset="-122"/>
              </a:rPr>
              <a:t>curr_size</a:t>
            </a:r>
            <a:r>
              <a:rPr lang="en-US" altLang="zh-CN" sz="1600" dirty="0">
                <a:latin typeface="Arial" panose="020B0704020202020204" pitchFamily="34" charset="0"/>
                <a:ea typeface="微软雅黑" charset="-122"/>
              </a:rPr>
              <a:t>_ </a:t>
            </a:r>
            <a:r>
              <a:rPr lang="zh-CN" altLang="en-US" sz="1600" dirty="0">
                <a:latin typeface="Arial" panose="020B0704020202020204" pitchFamily="34" charset="0"/>
                <a:ea typeface="微软雅黑" charset="-122"/>
              </a:rPr>
              <a:t>实时跟踪可驱逐帧数量</a:t>
            </a:r>
          </a:p>
          <a:p>
            <a:pPr algn="l"/>
            <a:endParaRPr lang="en-US" altLang="zh-CN" sz="1600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r>
              <a:rPr lang="zh-CN" altLang="en-US" sz="1600" dirty="0">
                <a:latin typeface="Arial" panose="020B0704020202020204" pitchFamily="34" charset="0"/>
                <a:ea typeface="微软雅黑" charset="-122"/>
              </a:rPr>
              <a:t>内存管理：</a:t>
            </a:r>
          </a:p>
          <a:p>
            <a:pPr algn="l"/>
            <a:endParaRPr lang="en-US" altLang="zh-CN" sz="1600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r>
              <a:rPr lang="zh-CN" altLang="en-US" sz="1600" dirty="0">
                <a:latin typeface="Arial" panose="020B0704020202020204" pitchFamily="34" charset="0"/>
                <a:ea typeface="微软雅黑" charset="-122"/>
              </a:rPr>
              <a:t>使用</a:t>
            </a:r>
            <a:r>
              <a:rPr lang="en-US" altLang="zh-CN" sz="1600" dirty="0">
                <a:latin typeface="Arial" panose="020B0704020202020204" pitchFamily="34" charset="0"/>
                <a:ea typeface="微软雅黑" charset="-122"/>
              </a:rPr>
              <a:t> std::</a:t>
            </a:r>
            <a:r>
              <a:rPr lang="en-US" altLang="zh-CN" sz="1600" dirty="0" err="1">
                <a:latin typeface="Arial" panose="020B0704020202020204" pitchFamily="34" charset="0"/>
                <a:ea typeface="微软雅黑" charset="-122"/>
              </a:rPr>
              <a:t>unordered_map</a:t>
            </a:r>
            <a:r>
              <a:rPr lang="en-US" altLang="zh-CN" sz="1600" dirty="0">
                <a:latin typeface="Arial" panose="020B0704020202020204" pitchFamily="34" charset="0"/>
                <a:ea typeface="微软雅黑" charset="-122"/>
              </a:rPr>
              <a:t> </a:t>
            </a:r>
            <a:r>
              <a:rPr lang="zh-CN" altLang="en-US" sz="1600" dirty="0">
                <a:latin typeface="Arial" panose="020B0704020202020204" pitchFamily="34" charset="0"/>
                <a:ea typeface="微软雅黑" charset="-122"/>
              </a:rPr>
              <a:t>快速查找帧信息</a:t>
            </a:r>
          </a:p>
          <a:p>
            <a:pPr algn="l"/>
            <a:endParaRPr lang="en-US" altLang="zh-CN" sz="1600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r>
              <a:rPr lang="zh-CN" altLang="en-US" sz="1600" dirty="0">
                <a:latin typeface="Arial" panose="020B0704020202020204" pitchFamily="34" charset="0"/>
                <a:ea typeface="微软雅黑" charset="-122"/>
              </a:rPr>
              <a:t>使用</a:t>
            </a:r>
            <a:r>
              <a:rPr lang="en-US" altLang="zh-CN" sz="1600" dirty="0">
                <a:latin typeface="Arial" panose="020B0704020202020204" pitchFamily="34" charset="0"/>
                <a:ea typeface="微软雅黑" charset="-122"/>
              </a:rPr>
              <a:t> std::list </a:t>
            </a:r>
            <a:r>
              <a:rPr lang="zh-CN" altLang="en-US" sz="1600" dirty="0">
                <a:latin typeface="Arial" panose="020B0704020202020204" pitchFamily="34" charset="0"/>
                <a:ea typeface="微软雅黑" charset="-122"/>
              </a:rPr>
              <a:t>管理时间戳，支持高效的首尾操作</a:t>
            </a:r>
          </a:p>
        </p:txBody>
      </p:sp>
    </p:spTree>
    <p:custDataLst>
      <p:tags r:id="rId1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测试结果：</a:t>
            </a:r>
            <a:r>
              <a:rPr lang="en-US" altLang="zh-CN" dirty="0" err="1"/>
              <a:t>buffer_pool_instance_test</a:t>
            </a:r>
            <a:endParaRPr lang="zh-CN" altLang="en-US" dirty="0"/>
          </a:p>
        </p:txBody>
      </p:sp>
      <p:pic>
        <p:nvPicPr>
          <p:cNvPr id="5" name="内容占位符 4" descr="文本&#10;&#10;AI 生成的内容可能不正确。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92" y="1846263"/>
            <a:ext cx="3022942" cy="4022725"/>
          </a:xfr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  <a:r>
              <a:rPr lang="en-US" altLang="zh-CN" dirty="0"/>
              <a:t>:LRU</a:t>
            </a:r>
            <a:r>
              <a:rPr lang="zh-CN" altLang="en-US" dirty="0"/>
              <a:t>测试</a:t>
            </a:r>
          </a:p>
        </p:txBody>
      </p:sp>
      <p:pic>
        <p:nvPicPr>
          <p:cNvPr id="9" name="图片 8" descr="文本&#10;&#10;AI 生成的内容可能不正确。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156" r="1886"/>
          <a:stretch>
            <a:fillRect/>
          </a:stretch>
        </p:blipFill>
        <p:spPr>
          <a:xfrm>
            <a:off x="2249111" y="2534545"/>
            <a:ext cx="7754738" cy="2389620"/>
          </a:xfrm>
          <a:prstGeom prst="rect">
            <a:avLst/>
          </a:prstGeom>
        </p:spPr>
      </p:pic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测试结果：哈希表测试结果</a:t>
            </a:r>
          </a:p>
        </p:txBody>
      </p:sp>
      <p:pic>
        <p:nvPicPr>
          <p:cNvPr id="7" name="图片 6" descr="文本&#10;&#10;AI 生成的内容可能不正确。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28"/>
          <a:stretch>
            <a:fillRect/>
          </a:stretch>
        </p:blipFill>
        <p:spPr>
          <a:xfrm>
            <a:off x="3345463" y="1737360"/>
            <a:ext cx="6549775" cy="4565508"/>
          </a:xfrm>
          <a:prstGeom prst="rect">
            <a:avLst/>
          </a:prstGeom>
        </p:spPr>
      </p:pic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pic>
        <p:nvPicPr>
          <p:cNvPr id="12" name="内容占位符 11" descr="文本&#10;&#10;AI 生成的内容可能不正确。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508" y="731838"/>
            <a:ext cx="3951059" cy="5257800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err="1"/>
              <a:t>Buffer_manager_test</a:t>
            </a:r>
            <a:endParaRPr lang="zh-CN" altLang="en-US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pic>
        <p:nvPicPr>
          <p:cNvPr id="6" name="内容占位符 5" descr="文本&#10;&#10;AI 生成的内容可能不正确。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290" y="731838"/>
            <a:ext cx="5021494" cy="5257800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err="1"/>
              <a:t>Hash_table_test</a:t>
            </a:r>
            <a:endParaRPr lang="zh-CN" alt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pic>
        <p:nvPicPr>
          <p:cNvPr id="6" name="内容占位符 5" descr="文本&#10;&#10;AI 生成的内容可能不正确。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249" y="731838"/>
            <a:ext cx="6059576" cy="5257800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err="1"/>
              <a:t>Lru_k_replacer_test</a:t>
            </a:r>
            <a:endParaRPr lang="zh-CN" alt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B+ Tree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小组成员：梁志僮、陶卿伟、李林润、付禹宁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1.b_plus_tree_page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097280" y="2221865"/>
            <a:ext cx="4744085" cy="43002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988050" y="2574290"/>
            <a:ext cx="5741035" cy="256667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     extendible_hash_table.cpp</a:t>
            </a:r>
            <a:r>
              <a:rPr lang="zh-CN" altLang="en-US"/>
              <a:t>的工作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4707011" y="409693"/>
            <a:ext cx="659718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3.Insert</a:t>
            </a:r>
            <a:r>
              <a:rPr lang="zh-CN" altLang="en-US" dirty="0">
                <a:latin typeface="+mj-ea"/>
                <a:ea typeface="+mj-ea"/>
              </a:rPr>
              <a:t>方法的实现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138295" y="2344420"/>
            <a:ext cx="7303770" cy="108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>
              <a:latin typeface="+mn-ea"/>
              <a:cs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220210" y="4889500"/>
            <a:ext cx="7773670" cy="1415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>
                <a:latin typeface="+mn-ea"/>
                <a:cs typeface="+mn-ea"/>
              </a:rPr>
              <a:t>通过 IndexOf(key) 定位到的桶已满时，先重新计算目录索引并取得当前索引指向的旧桶 old_bucket，随后判断该桶的局部深度是否等于全局深度；如果两者相等，说明当前目录使用的哈希位数已不足以区分该桶，因此需要先扩展目录，于是将全局深度加一、把目录大小扩展为原来的两倍，并将原目录中的桶指针复制到新目录的后半部分，从而完成目录翻倍，为后续的桶分裂操作提供足够的索引空间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239260" y="777875"/>
            <a:ext cx="7065010" cy="375539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97280" y="1845945"/>
            <a:ext cx="9934575" cy="4023360"/>
          </a:xfrm>
        </p:spPr>
        <p:txBody>
          <a:bodyPr/>
          <a:lstStyle/>
          <a:p>
            <a:r>
              <a:rPr lang="en-US" altLang="zh-CN"/>
              <a:t>2.b_plus_tree_internal_page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31255" y="2343150"/>
            <a:ext cx="5425440" cy="25596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96000" y="5012055"/>
            <a:ext cx="5864860" cy="10502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/>
              <a:t>初始化内部节点页，设置页类型为 INTERNAL_PAGE，并完成 page_id、parent_id、size 和 max_size 的初始化。内部节点第 0 个 entry 只存 child，因此初始 size 为 1。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11785" y="2493645"/>
            <a:ext cx="5918835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latin typeface="+mn-ea"/>
                <a:cs typeface="+mn-ea"/>
              </a:rPr>
              <a:t>内部页⾯不存储任何真实数据，⽽是存储⼀个有序的m个键条⽬和m+1个⼦指针（即页面ID）。由于指针的数量不</a:t>
            </a:r>
          </a:p>
          <a:p>
            <a:r>
              <a:rPr lang="zh-CN" altLang="en-US">
                <a:latin typeface="+mn-ea"/>
                <a:cs typeface="+mn-ea"/>
              </a:rPr>
              <a:t>等于键的数量，因此第⼀个键被设置为⽆效，并且查找⽅法应始终从第⼆个键开始。在任何时候，每个内部页面⾄</a:t>
            </a:r>
          </a:p>
          <a:p>
            <a:r>
              <a:rPr lang="zh-CN" altLang="en-US">
                <a:latin typeface="+mn-ea"/>
                <a:cs typeface="+mn-ea"/>
              </a:rPr>
              <a:t>少半满。在删除期间，两个半满页面可以合并为⼀个合法的页面，也可以进⾏重新分配以避免合并，⽽在插⼊期</a:t>
            </a:r>
          </a:p>
          <a:p>
            <a:r>
              <a:rPr lang="zh-CN" altLang="en-US">
                <a:latin typeface="+mn-ea"/>
                <a:cs typeface="+mn-ea"/>
              </a:rPr>
              <a:t>间，⼀个满页面可以分裂为两个。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2.b_plus_tree_internal_page</a:t>
            </a:r>
          </a:p>
          <a:p>
            <a:r>
              <a:rPr lang="zh-CN" altLang="en-US" sz="1800"/>
              <a:t>插入功能：B+ 树内部节点的插入通常发生在叶子节点分裂后向上回溯，或者在构建新的根节点时。</a:t>
            </a:r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</p:txBody>
      </p:sp>
      <p:sp>
        <p:nvSpPr>
          <p:cNvPr id="6" name="文本框 5"/>
          <p:cNvSpPr txBox="1"/>
          <p:nvPr/>
        </p:nvSpPr>
        <p:spPr>
          <a:xfrm>
            <a:off x="112395" y="5666105"/>
            <a:ext cx="6299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新根结点插入：原根节点分裂，需要一个新的根节点。</a:t>
            </a: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>
            <a:off x="5892800" y="5654675"/>
            <a:ext cx="6299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普通插入：向内部节点中插入一个 &lt;key, child&gt;。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12395" y="2662555"/>
            <a:ext cx="5712460" cy="29635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960745" y="2662555"/>
            <a:ext cx="5045710" cy="29635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2.b_plus_tree_internal_page</a:t>
            </a:r>
          </a:p>
          <a:p>
            <a:r>
              <a:rPr lang="zh-CN" altLang="en-US" sz="1800"/>
              <a:t>查找功能：</a:t>
            </a:r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488940" y="1737360"/>
            <a:ext cx="4764405" cy="50114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2.b_plus_tree_internal_page</a:t>
            </a:r>
          </a:p>
          <a:p>
            <a:r>
              <a:rPr lang="zh-CN" altLang="en-US" sz="1800"/>
              <a:t>分裂功能：当内部节点满了</a:t>
            </a:r>
          </a:p>
          <a:p>
            <a:r>
              <a:rPr lang="zh-CN" altLang="en-US" sz="1800"/>
              <a:t>需要分裂以维持 B+ 树的高度平衡</a:t>
            </a:r>
          </a:p>
          <a:p>
            <a:r>
              <a:rPr lang="zh-CN" altLang="en-US" sz="1800">
                <a:sym typeface="+mn-ea"/>
              </a:rPr>
              <a:t>计算要移动的数量，将后半部分</a:t>
            </a:r>
          </a:p>
          <a:p>
            <a:r>
              <a:rPr lang="zh-CN" altLang="en-US" sz="1800">
                <a:sym typeface="+mn-ea"/>
              </a:rPr>
              <a:t> key-value 移到新节点（recipient）。</a:t>
            </a:r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660390" y="1737360"/>
            <a:ext cx="4439285" cy="472059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2.b_plus_tree_internal_page</a:t>
            </a:r>
          </a:p>
          <a:p>
            <a:r>
              <a:rPr lang="zh-CN" altLang="en-US" sz="1800"/>
              <a:t>删除功能：内部节点删除操作通常在叶子节点删除后向上调整时触发。</a:t>
            </a:r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</p:txBody>
      </p:sp>
      <p:sp>
        <p:nvSpPr>
          <p:cNvPr id="6" name="文本框 5"/>
          <p:cNvSpPr txBox="1"/>
          <p:nvPr/>
        </p:nvSpPr>
        <p:spPr>
          <a:xfrm>
            <a:off x="5460365" y="2839720"/>
            <a:ext cx="62992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删除指定下标</a:t>
            </a:r>
          </a:p>
          <a:p>
            <a:r>
              <a:rPr lang="zh-CN" altLang="en-US"/>
              <a:t>删除下标 index 的 &lt;key, child&gt;。</a:t>
            </a:r>
          </a:p>
          <a:p>
            <a:r>
              <a:rPr lang="zh-CN" altLang="en-US"/>
              <a:t>后续元素整体前移保持连续。</a:t>
            </a:r>
          </a:p>
          <a:p>
            <a:r>
              <a:rPr lang="zh-CN" altLang="en-US"/>
              <a:t>size 减 1。</a:t>
            </a: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>
            <a:off x="5353685" y="5149850"/>
            <a:ext cx="62992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根节点只有一个 child。移除节点后返回唯一子节点，用于根节点收缩。</a:t>
            </a: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97790" y="4853940"/>
            <a:ext cx="5255895" cy="11125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00355" y="2757170"/>
            <a:ext cx="5053330" cy="168465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2.b_plus_tree_internal_page</a:t>
            </a:r>
          </a:p>
          <a:p>
            <a:pPr marL="0" indent="0">
              <a:buNone/>
            </a:pPr>
            <a:r>
              <a:rPr lang="en-US" altLang="zh-CN" sz="1800"/>
              <a:t> </a:t>
            </a:r>
            <a:r>
              <a:rPr lang="zh-CN" altLang="en-US" sz="1800"/>
              <a:t>合并功能：当内部节点元素过少，</a:t>
            </a:r>
          </a:p>
          <a:p>
            <a:pPr marL="0" indent="0">
              <a:buNone/>
            </a:pPr>
            <a:r>
              <a:rPr lang="zh-CN" altLang="en-US" sz="1800"/>
              <a:t> 需要与兄弟节点合并。</a:t>
            </a:r>
          </a:p>
          <a:p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266690" y="1737360"/>
            <a:ext cx="4641850" cy="50114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097280" y="-349032"/>
            <a:ext cx="10058400" cy="1450757"/>
          </a:xfrm>
        </p:spPr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97280" y="886460"/>
            <a:ext cx="10058400" cy="4982845"/>
          </a:xfrm>
        </p:spPr>
        <p:txBody>
          <a:bodyPr/>
          <a:lstStyle/>
          <a:p>
            <a:r>
              <a:rPr lang="en-US" altLang="zh-CN"/>
              <a:t>2.b_plus_tree_internal_page</a:t>
            </a:r>
          </a:p>
          <a:p>
            <a:r>
              <a:rPr lang="zh-CN" altLang="en-US" sz="1800"/>
              <a:t>重分配功能：当节点元素过少，但兄弟节点有富余元素时，从兄弟节点借元素</a:t>
            </a:r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>
            <a:off x="302260" y="5869305"/>
            <a:ext cx="6299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从右兄弟借：右兄弟的最左 child 移到当前节点末尾</a:t>
            </a: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5752465" y="5869305"/>
            <a:ext cx="6299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从左兄弟借：左兄弟的最右 child 移到当前节点头部</a:t>
            </a: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67360" y="1609725"/>
            <a:ext cx="4178935" cy="425958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066790" y="1593850"/>
            <a:ext cx="4781550" cy="431609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3.</a:t>
            </a:r>
            <a:r>
              <a:rPr lang="en-US" altLang="zh-CN">
                <a:sym typeface="+mn-ea"/>
              </a:rPr>
              <a:t>b_plus_tree_leaf_page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290820" y="5147945"/>
            <a:ext cx="5864860" cy="10502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/>
              <a:t>为新叶子节点分配元信息、容量和链表指针，保证节点可以直接参与插入、分裂等操作。整个过程不会添加任何键值对，节点初始为空。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184775" y="2219960"/>
            <a:ext cx="6591300" cy="2730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58215" y="2570480"/>
            <a:ext cx="392811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叶⼦页面存储⼀个有序的m个键条⽬和m个值条⽬。在您的实现中，值应该只是⽤于定位实际元组的64位记录ID。叶⼦页面对键/值对的数量有与内部页面相同的限制，并且应该遵</a:t>
            </a:r>
            <a:endParaRPr lang="zh-CN" altLang="en-US"/>
          </a:p>
          <a:p>
            <a:r>
              <a:rPr lang="zh-CN" altLang="en-US">
                <a:sym typeface="+mn-ea"/>
              </a:rPr>
              <a:t>循与合并、重新分配和分裂相同的操作。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3.b_plus_tree_leaf_page</a:t>
            </a:r>
            <a:endParaRPr lang="en-US" altLang="zh-CN"/>
          </a:p>
          <a:p>
            <a:r>
              <a:rPr lang="zh-CN" altLang="en-US" sz="1800"/>
              <a:t>插入功能：</a:t>
            </a:r>
          </a:p>
          <a:p>
            <a:r>
              <a:rPr lang="zh-CN" altLang="en-US" sz="1800"/>
              <a:t>将 &lt;key, value&gt; 插入到叶子节点中，</a:t>
            </a:r>
          </a:p>
          <a:p>
            <a:r>
              <a:rPr lang="zh-CN" altLang="en-US" sz="1800"/>
              <a:t>并保持 key 有序</a:t>
            </a:r>
          </a:p>
          <a:p>
            <a:endParaRPr lang="zh-CN" altLang="en-US" sz="1800"/>
          </a:p>
          <a:p>
            <a:endParaRPr lang="zh-CN" altLang="en-US" sz="180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478270" y="454025"/>
            <a:ext cx="5713730" cy="59505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3.b_plus_tree_leaf_page</a:t>
            </a:r>
            <a:endParaRPr lang="zh-CN" altLang="en-US" sz="1800"/>
          </a:p>
          <a:p>
            <a:r>
              <a:rPr lang="zh-CN" altLang="en-US" sz="1800"/>
              <a:t>分裂功能：当叶子节点满了，需要分裂以维持 B+ 树的高度平衡</a:t>
            </a:r>
          </a:p>
          <a:p>
            <a:endParaRPr lang="zh-CN" altLang="en-US" sz="1800"/>
          </a:p>
        </p:txBody>
      </p:sp>
      <p:sp>
        <p:nvSpPr>
          <p:cNvPr id="14" name="文本框 13"/>
          <p:cNvSpPr txBox="1"/>
          <p:nvPr>
            <p:custDataLst>
              <p:tags r:id="rId3"/>
            </p:custDataLst>
          </p:nvPr>
        </p:nvSpPr>
        <p:spPr>
          <a:xfrm>
            <a:off x="6315075" y="2901315"/>
            <a:ext cx="72364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计算要移动的数量，</a:t>
            </a:r>
          </a:p>
          <a:p>
            <a:r>
              <a:rPr lang="zh-CN" altLang="en-US"/>
              <a:t>将后半部分 key-value 移到新节点（recipient）。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98475" y="2640330"/>
            <a:ext cx="5597525" cy="351345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     extendible_hash_table.cpp</a:t>
            </a:r>
            <a:r>
              <a:rPr lang="zh-CN" altLang="en-US"/>
              <a:t>的工作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4707011" y="409693"/>
            <a:ext cx="659718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3.Insert</a:t>
            </a:r>
            <a:r>
              <a:rPr lang="zh-CN" altLang="en-US" dirty="0">
                <a:latin typeface="+mj-ea"/>
                <a:ea typeface="+mj-ea"/>
              </a:rPr>
              <a:t>方法的实现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138295" y="2344420"/>
            <a:ext cx="7303770" cy="108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>
              <a:latin typeface="+mn-ea"/>
              <a:cs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220210" y="4489450"/>
            <a:ext cx="7773670" cy="1415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>
                <a:latin typeface="+mn-ea"/>
                <a:cs typeface="+mn-ea"/>
              </a:rPr>
              <a:t>旧桶的分裂以及目录指针的更新过程：首先计算用于分裂的哈希位掩码，该位对应旧桶局部深度之后的下一位；接着创建两个新的桶 b0 和 b1，它们的容量与旧桶相同，但局部深度均设置为旧桶深度加一，用来替代原来的旧桶；随后遍历旧桶中的所有键值对，对每个 key 重新计算哈希值，并依据哈希值在分裂位上的取值将元素分别插入到 b0 或 b1 中，从而完成旧数据的重新分布；在数据分裂完成后，最后遍历整个目录，将所有原本指向旧桶的目录项，根据目录索引在分裂位上的取值更新为指向新桶 b0 或 b1，从而在逻辑上用两个新桶完全替代原桶。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478020" y="777875"/>
            <a:ext cx="7257415" cy="358013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3.b_plus_tree_leaf_page</a:t>
            </a:r>
            <a:endParaRPr lang="en-US" altLang="zh-CN"/>
          </a:p>
          <a:p>
            <a:r>
              <a:rPr lang="zh-CN" altLang="en-US" sz="1800"/>
              <a:t>删除功能：</a:t>
            </a:r>
          </a:p>
          <a:p>
            <a:r>
              <a:rPr lang="zh-CN" altLang="en-US" sz="1800"/>
              <a:t>删除指定 key 对应的 &lt;key, value&gt;，</a:t>
            </a:r>
          </a:p>
          <a:p>
            <a:r>
              <a:rPr lang="zh-CN" altLang="en-US" sz="1800"/>
              <a:t>保持数组连续。</a:t>
            </a:r>
          </a:p>
          <a:p>
            <a:endParaRPr lang="zh-CN" altLang="en-US" sz="1800"/>
          </a:p>
          <a:p>
            <a:endParaRPr lang="zh-CN" altLang="en-US" sz="1800"/>
          </a:p>
          <a:p>
            <a:r>
              <a:rPr lang="zh-CN" altLang="en-US" sz="1800"/>
              <a:t>合并功能：当叶子节点元素过少时，将当前节点的所有元素移动到右侧叶子节点，并维护链表</a:t>
            </a: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165090" y="1737360"/>
            <a:ext cx="4622165" cy="245808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97280" y="4848860"/>
            <a:ext cx="7661910" cy="17691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3.b_plus_tree_leaf_page</a:t>
            </a:r>
            <a:endParaRPr lang="en-US" altLang="zh-CN"/>
          </a:p>
          <a:p>
            <a:r>
              <a:rPr lang="zh-CN" altLang="en-US" sz="1800"/>
              <a:t>查找功能：</a:t>
            </a:r>
          </a:p>
          <a:p>
            <a:endParaRPr lang="zh-CN" altLang="en-US" sz="1800"/>
          </a:p>
          <a:p>
            <a:endParaRPr lang="zh-CN" altLang="en-US" sz="1800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650740" y="1845945"/>
            <a:ext cx="5099685" cy="52241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Task1 B+Tree Pages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3.b_plus_tree_leaf_page</a:t>
            </a:r>
            <a:endParaRPr lang="en-US" altLang="zh-CN"/>
          </a:p>
          <a:p>
            <a:r>
              <a:rPr lang="zh-CN" altLang="en-US" sz="1800"/>
              <a:t>重分配功能：当节点元素过少，但兄弟节点有富余元素时，从兄弟节点借元素</a:t>
            </a:r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  <a:p>
            <a:endParaRPr lang="zh-CN" altLang="en-US" sz="1800"/>
          </a:p>
        </p:txBody>
      </p:sp>
      <p:sp>
        <p:nvSpPr>
          <p:cNvPr id="6" name="文本框 5"/>
          <p:cNvSpPr txBox="1"/>
          <p:nvPr/>
        </p:nvSpPr>
        <p:spPr>
          <a:xfrm>
            <a:off x="5278120" y="2975610"/>
            <a:ext cx="6299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删除指定下标</a:t>
            </a: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>
            <a:off x="1097280" y="3724275"/>
            <a:ext cx="6299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从右兄弟借：右兄弟的最左 child 移到当前节点末尾</a:t>
            </a: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1097280" y="5027930"/>
            <a:ext cx="62992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从左兄弟借：左兄弟的最右 child 移到当前节点头部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097280" y="2604770"/>
            <a:ext cx="6562725" cy="16598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097280" y="4679315"/>
            <a:ext cx="8830310" cy="118999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ym typeface="+mn-ea"/>
              </a:rPr>
              <a:t>二、关键数据结构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1266694" y="2012908"/>
            <a:ext cx="4998640" cy="37496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800" dirty="0"/>
              <a:t>1. </a:t>
            </a:r>
            <a:r>
              <a:rPr lang="zh-CN" altLang="en-US" sz="1800" dirty="0"/>
              <a:t>页面类型定义</a:t>
            </a:r>
          </a:p>
          <a:p>
            <a:pPr marL="0" indent="0">
              <a:buNone/>
            </a:pPr>
            <a:endParaRPr lang="en-US" altLang="zh-CN" sz="10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709" y="2230437"/>
            <a:ext cx="5429250" cy="30575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2. </a:t>
            </a:r>
            <a:r>
              <a:rPr lang="zh-CN" altLang="en-US"/>
              <a:t>页面大小管理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/>
              <a:t>// </a:t>
            </a:r>
            <a:r>
              <a:rPr lang="zh-CN" altLang="en-US"/>
              <a:t>叶子节点最大</a:t>
            </a:r>
            <a:r>
              <a:rPr lang="en-US" altLang="zh-CN"/>
              <a:t>/</a:t>
            </a:r>
            <a:r>
              <a:rPr lang="zh-CN" altLang="en-US"/>
              <a:t>最小大小</a:t>
            </a:r>
          </a:p>
          <a:p>
            <a:pPr marL="0" indent="0">
              <a:buNone/>
            </a:pPr>
            <a:r>
              <a:rPr lang="en-US" altLang="zh-CN"/>
              <a:t>int leaf_max_size_;     // </a:t>
            </a:r>
            <a:r>
              <a:rPr lang="zh-CN" altLang="en-US"/>
              <a:t>最大键值对数</a:t>
            </a:r>
          </a:p>
          <a:p>
            <a:pPr marL="0" indent="0">
              <a:buNone/>
            </a:pPr>
            <a:r>
              <a:rPr lang="en-US" altLang="zh-CN"/>
              <a:t>int leaf_min_size_;     // </a:t>
            </a:r>
            <a:r>
              <a:rPr lang="zh-CN" altLang="en-US"/>
              <a:t>最小键值对数（</a:t>
            </a:r>
            <a:r>
              <a:rPr lang="en-US" altLang="en-US"/>
              <a:t>⌈</a:t>
            </a:r>
            <a:r>
              <a:rPr lang="en-US" altLang="zh-CN"/>
              <a:t>leaf_max_size/2</a:t>
            </a:r>
            <a:r>
              <a:rPr lang="en-US" altLang="en-US"/>
              <a:t>⌉</a:t>
            </a:r>
            <a:r>
              <a:rPr lang="en-US" altLang="zh-CN"/>
              <a:t> - 1</a:t>
            </a:r>
            <a:r>
              <a:rPr lang="zh-CN" altLang="en-US"/>
              <a:t>）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// </a:t>
            </a:r>
            <a:r>
              <a:rPr lang="zh-CN" altLang="en-US"/>
              <a:t>内部节点最大</a:t>
            </a:r>
            <a:r>
              <a:rPr lang="en-US" altLang="zh-CN"/>
              <a:t>/</a:t>
            </a:r>
            <a:r>
              <a:rPr lang="zh-CN" altLang="en-US"/>
              <a:t>最小大小</a:t>
            </a:r>
            <a:r>
              <a:rPr lang="en-US" altLang="zh-CN"/>
              <a:t>  </a:t>
            </a:r>
          </a:p>
          <a:p>
            <a:pPr marL="0" indent="0">
              <a:buNone/>
            </a:pPr>
            <a:r>
              <a:rPr lang="en-US" altLang="zh-CN"/>
              <a:t>int internal_max_size_; // </a:t>
            </a:r>
            <a:r>
              <a:rPr lang="zh-CN" altLang="en-US"/>
              <a:t>最大键值对数</a:t>
            </a:r>
          </a:p>
          <a:p>
            <a:pPr marL="0" indent="0">
              <a:buNone/>
            </a:pPr>
            <a:r>
              <a:rPr lang="en-US" altLang="zh-CN"/>
              <a:t>int internal_min_size_; // </a:t>
            </a:r>
            <a:r>
              <a:rPr lang="zh-CN" altLang="en-US"/>
              <a:t>最小键值对数（</a:t>
            </a:r>
            <a:r>
              <a:rPr lang="en-US" altLang="en-US"/>
              <a:t>⌈</a:t>
            </a:r>
            <a:r>
              <a:rPr lang="en-US" altLang="zh-CN"/>
              <a:t>internal_max_size/2</a:t>
            </a:r>
            <a:r>
              <a:rPr lang="en-US" altLang="en-US"/>
              <a:t>⌉</a:t>
            </a:r>
            <a:r>
              <a:rPr lang="en-US" altLang="zh-CN"/>
              <a:t> - 1</a:t>
            </a:r>
            <a:r>
              <a:rPr lang="zh-CN" altLang="en-US"/>
              <a:t>）</a:t>
            </a:r>
          </a:p>
        </p:txBody>
      </p:sp>
    </p:spTree>
    <p:custDataLst>
      <p:tags r:id="rId1"/>
    </p:custData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三、关键算法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1266693" y="2141821"/>
            <a:ext cx="10800080" cy="5443855"/>
          </a:xfrm>
        </p:spPr>
        <p:txBody>
          <a:bodyPr>
            <a:normAutofit fontScale="95000"/>
          </a:bodyPr>
          <a:lstStyle/>
          <a:p>
            <a:pPr marL="0" indent="0">
              <a:buNone/>
            </a:pPr>
            <a:r>
              <a:rPr lang="en-US" altLang="zh-CN" sz="1600" dirty="0"/>
              <a:t>1. </a:t>
            </a:r>
            <a:r>
              <a:rPr lang="zh-CN" altLang="en-US" sz="1600" dirty="0"/>
              <a:t>查找</a:t>
            </a:r>
            <a:r>
              <a:rPr lang="en-US" altLang="zh-CN" sz="1600" dirty="0"/>
              <a:t>(</a:t>
            </a:r>
            <a:r>
              <a:rPr lang="en-US" altLang="zh-CN" sz="1600" dirty="0" err="1"/>
              <a:t>FindLeafPage</a:t>
            </a:r>
            <a:r>
              <a:rPr lang="en-US" altLang="zh-CN" sz="1600" dirty="0"/>
              <a:t>)</a:t>
            </a:r>
          </a:p>
          <a:p>
            <a:pPr marL="0" indent="0">
              <a:buNone/>
            </a:pPr>
            <a:r>
              <a:rPr lang="zh-CN" altLang="en-US" sz="1600" dirty="0"/>
              <a:t>算法流程：</a:t>
            </a:r>
          </a:p>
          <a:p>
            <a:pPr marL="0" indent="0">
              <a:buNone/>
            </a:pPr>
            <a:r>
              <a:rPr lang="en-US" altLang="zh-CN" sz="1600" dirty="0"/>
              <a:t>1. </a:t>
            </a:r>
            <a:r>
              <a:rPr lang="zh-CN" altLang="en-US" sz="1600" dirty="0"/>
              <a:t>检查树是否为空</a:t>
            </a:r>
            <a:r>
              <a:rPr lang="en-US" altLang="zh-CN" sz="1600" dirty="0"/>
              <a:t> </a:t>
            </a:r>
            <a:r>
              <a:rPr lang="en-US" altLang="en-US" sz="1600" dirty="0"/>
              <a:t>→</a:t>
            </a:r>
            <a:r>
              <a:rPr lang="en-US" altLang="zh-CN" sz="1600" dirty="0"/>
              <a:t> </a:t>
            </a:r>
            <a:r>
              <a:rPr lang="zh-CN" altLang="en-US" sz="1600" dirty="0"/>
              <a:t>返回</a:t>
            </a:r>
            <a:r>
              <a:rPr lang="en-US" altLang="zh-CN" sz="1600" dirty="0" err="1"/>
              <a:t>nullptr</a:t>
            </a:r>
            <a:endParaRPr lang="en-US" altLang="zh-CN" sz="1600" dirty="0"/>
          </a:p>
          <a:p>
            <a:pPr marL="0" indent="0">
              <a:buNone/>
            </a:pPr>
            <a:r>
              <a:rPr lang="en-US" altLang="zh-CN" sz="1600" dirty="0"/>
              <a:t>2. </a:t>
            </a:r>
            <a:r>
              <a:rPr lang="zh-CN" altLang="en-US" sz="1600" dirty="0"/>
              <a:t>从根节点开始获取页面</a:t>
            </a:r>
          </a:p>
          <a:p>
            <a:pPr marL="0" indent="0">
              <a:buNone/>
            </a:pPr>
            <a:r>
              <a:rPr lang="en-US" altLang="zh-CN" sz="1600" dirty="0"/>
              <a:t>3. while (</a:t>
            </a:r>
            <a:r>
              <a:rPr lang="zh-CN" altLang="en-US" sz="1600" dirty="0"/>
              <a:t>当前节点不是叶子节点</a:t>
            </a:r>
            <a:r>
              <a:rPr lang="en-US" altLang="zh-CN" sz="1600" dirty="0"/>
              <a:t>):</a:t>
            </a:r>
          </a:p>
          <a:p>
            <a:pPr marL="0" indent="0">
              <a:buNone/>
            </a:pPr>
            <a:r>
              <a:rPr lang="en-US" altLang="zh-CN" sz="1600" dirty="0"/>
              <a:t>     a. </a:t>
            </a:r>
            <a:r>
              <a:rPr lang="zh-CN" altLang="en-US" sz="1600" dirty="0"/>
              <a:t>转换为内部节点</a:t>
            </a:r>
          </a:p>
          <a:p>
            <a:pPr marL="0" indent="0">
              <a:buNone/>
            </a:pPr>
            <a:r>
              <a:rPr lang="en-US" altLang="zh-CN" sz="1600" dirty="0"/>
              <a:t>     b. </a:t>
            </a:r>
            <a:r>
              <a:rPr lang="zh-CN" altLang="en-US" sz="1600" dirty="0"/>
              <a:t>根据</a:t>
            </a:r>
            <a:r>
              <a:rPr lang="en-US" altLang="zh-CN" sz="1600" dirty="0"/>
              <a:t>key</a:t>
            </a:r>
            <a:r>
              <a:rPr lang="zh-CN" altLang="en-US" sz="1600" dirty="0"/>
              <a:t>查找合适的子页面</a:t>
            </a:r>
            <a:r>
              <a:rPr lang="en-US" altLang="zh-CN" sz="1600" dirty="0"/>
              <a:t>ID</a:t>
            </a:r>
          </a:p>
          <a:p>
            <a:pPr marL="0" indent="0">
              <a:buNone/>
            </a:pPr>
            <a:r>
              <a:rPr lang="en-US" altLang="zh-CN" sz="1600" dirty="0"/>
              <a:t>        - </a:t>
            </a:r>
            <a:r>
              <a:rPr lang="en-US" altLang="zh-CN" sz="1600" dirty="0" err="1"/>
              <a:t>leftMost</a:t>
            </a:r>
            <a:r>
              <a:rPr lang="en-US" altLang="zh-CN" sz="1600" dirty="0"/>
              <a:t>=true: </a:t>
            </a:r>
            <a:r>
              <a:rPr lang="zh-CN" altLang="en-US" sz="1600" dirty="0"/>
              <a:t>取第一个子节点</a:t>
            </a:r>
          </a:p>
          <a:p>
            <a:pPr marL="0" indent="0">
              <a:buNone/>
            </a:pPr>
            <a:r>
              <a:rPr lang="en-US" altLang="zh-CN" sz="1600" dirty="0"/>
              <a:t>        - </a:t>
            </a:r>
            <a:r>
              <a:rPr lang="zh-CN" altLang="en-US" sz="1600" dirty="0"/>
              <a:t>否则</a:t>
            </a:r>
            <a:r>
              <a:rPr lang="en-US" altLang="zh-CN" sz="1600" dirty="0"/>
              <a:t>: </a:t>
            </a:r>
            <a:r>
              <a:rPr lang="zh-CN" altLang="en-US" sz="1600" dirty="0"/>
              <a:t>使用二分查找</a:t>
            </a:r>
          </a:p>
          <a:p>
            <a:pPr marL="0" indent="0">
              <a:buNone/>
            </a:pPr>
            <a:r>
              <a:rPr lang="en-US" altLang="zh-CN" sz="1600" dirty="0"/>
              <a:t>     c. </a:t>
            </a:r>
            <a:r>
              <a:rPr lang="zh-CN" altLang="en-US" sz="1600" dirty="0"/>
              <a:t>释放当前页面，获取子页面</a:t>
            </a:r>
          </a:p>
          <a:p>
            <a:pPr marL="0" indent="0">
              <a:buNone/>
            </a:pPr>
            <a:r>
              <a:rPr lang="en-US" altLang="zh-CN" sz="1600" dirty="0"/>
              <a:t>4. </a:t>
            </a:r>
            <a:r>
              <a:rPr lang="zh-CN" altLang="en-US" sz="1600" dirty="0"/>
              <a:t>返回叶子页面指针</a:t>
            </a:r>
          </a:p>
        </p:txBody>
      </p:sp>
    </p:spTree>
    <p:custDataLst>
      <p:tags r:id="rId1"/>
    </p:custData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代码实现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/>
              <a:t>// </a:t>
            </a:r>
            <a:r>
              <a:rPr lang="zh-CN" altLang="en-US"/>
              <a:t>及时释放页面，避免内存占用</a:t>
            </a:r>
          </a:p>
          <a:p>
            <a:pPr marL="0" indent="0">
              <a:buNone/>
            </a:pPr>
            <a:r>
              <a:rPr lang="en-US" altLang="zh-CN"/>
              <a:t>buffer_pool_manager_-&gt;UnpinPage(current_page_id, false);</a:t>
            </a:r>
          </a:p>
          <a:p>
            <a:pPr marL="0" indent="0">
              <a:buNone/>
            </a:pPr>
            <a:r>
              <a:rPr lang="en-US" altLang="zh-CN"/>
              <a:t>page = buffer_pool_manager_-&gt;FetchPage(child_page_id);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// </a:t>
            </a:r>
            <a:r>
              <a:rPr lang="zh-CN" altLang="en-US"/>
              <a:t>使用页面基类指针进行类型判断</a:t>
            </a:r>
          </a:p>
          <a:p>
            <a:pPr marL="0" indent="0">
              <a:buNone/>
            </a:pPr>
            <a:r>
              <a:rPr lang="en-US" altLang="zh-CN"/>
              <a:t>auto* node = reinterpret_cast&lt;BPlusTreePage*&gt;(page-&gt;GetData());</a:t>
            </a:r>
          </a:p>
          <a:p>
            <a:pPr marL="0" indent="0">
              <a:buNone/>
            </a:pPr>
            <a:r>
              <a:rPr lang="en-US" altLang="zh-CN"/>
              <a:t>while (!node-&gt;IsLeafPage()) {</a:t>
            </a:r>
          </a:p>
          <a:p>
            <a:pPr marL="0" indent="0">
              <a:buNone/>
            </a:pPr>
            <a:r>
              <a:rPr lang="en-US" altLang="zh-CN"/>
              <a:t>    // </a:t>
            </a:r>
            <a:r>
              <a:rPr lang="zh-CN" altLang="en-US"/>
              <a:t>向下查找</a:t>
            </a:r>
            <a:r>
              <a:rPr lang="en-US" altLang="zh-CN"/>
              <a:t>...</a:t>
            </a:r>
          </a:p>
          <a:p>
            <a:pPr marL="0" indent="0">
              <a:buNone/>
            </a:pPr>
            <a:r>
              <a:rPr lang="en-US" altLang="zh-CN"/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 </a:t>
            </a:r>
            <a:r>
              <a:rPr lang="zh-CN" altLang="en-US" dirty="0"/>
              <a:t>插入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1149887" y="2055257"/>
            <a:ext cx="10800080" cy="5934710"/>
          </a:xfrm>
        </p:spPr>
        <p:txBody>
          <a:bodyPr>
            <a:normAutofit fontScale="97500"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zh-CN" altLang="en-US" sz="2100" dirty="0"/>
              <a:t>空树插入</a:t>
            </a:r>
            <a:endParaRPr lang="en-US" altLang="zh-CN" sz="2100" dirty="0"/>
          </a:p>
          <a:p>
            <a:pPr marL="0" indent="0">
              <a:lnSpc>
                <a:spcPct val="50000"/>
              </a:lnSpc>
              <a:buNone/>
            </a:pPr>
            <a:endParaRPr lang="zh-CN" altLang="en-US" sz="105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5767" y="2341034"/>
            <a:ext cx="7696200" cy="3429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非空树插入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/>
              <a:t>1. FindLeafPage(key) </a:t>
            </a:r>
            <a:r>
              <a:rPr lang="en-US" altLang="en-US"/>
              <a:t>→</a:t>
            </a:r>
            <a:r>
              <a:rPr lang="en-US" altLang="zh-CN"/>
              <a:t> </a:t>
            </a:r>
            <a:r>
              <a:rPr lang="zh-CN" altLang="en-US"/>
              <a:t>找到目标叶子节点</a:t>
            </a:r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检查键唯一性</a:t>
            </a:r>
            <a:r>
              <a:rPr lang="en-US" altLang="zh-CN"/>
              <a:t> (leaf-&gt;Lookup(key, ...))</a:t>
            </a:r>
          </a:p>
          <a:p>
            <a:pPr marL="0" indent="0">
              <a:buNone/>
            </a:pPr>
            <a:r>
              <a:rPr lang="en-US" altLang="zh-CN"/>
              <a:t>3. </a:t>
            </a:r>
            <a:r>
              <a:rPr lang="zh-CN" altLang="en-US"/>
              <a:t>插入键值对</a:t>
            </a:r>
            <a:r>
              <a:rPr lang="en-US" altLang="zh-CN"/>
              <a:t> (leaf-&gt;Insert(key, value, comparator_))</a:t>
            </a:r>
          </a:p>
          <a:p>
            <a:pPr marL="0" indent="0">
              <a:buNone/>
            </a:pPr>
            <a:r>
              <a:rPr lang="en-US" altLang="zh-CN"/>
              <a:t>4. if (</a:t>
            </a:r>
            <a:r>
              <a:rPr lang="zh-CN" altLang="en-US"/>
              <a:t>叶子节点已满</a:t>
            </a:r>
            <a:r>
              <a:rPr lang="en-US" altLang="zh-CN"/>
              <a:t>):</a:t>
            </a:r>
          </a:p>
          <a:p>
            <a:pPr marL="0" indent="0">
              <a:buNone/>
            </a:pPr>
            <a:r>
              <a:rPr lang="en-US" altLang="zh-CN"/>
              <a:t>       SplitLeafPage(leaf)</a:t>
            </a:r>
          </a:p>
          <a:p>
            <a:pPr marL="0" indent="0">
              <a:buNone/>
            </a:pPr>
            <a:r>
              <a:rPr lang="en-US" altLang="zh-CN"/>
              <a:t>5. </a:t>
            </a:r>
            <a:r>
              <a:rPr lang="zh-CN" altLang="en-US"/>
              <a:t>释放叶子页面</a:t>
            </a:r>
            <a:r>
              <a:rPr lang="en-US" altLang="zh-CN"/>
              <a:t> (UnpinPage with is_dirty=true)</a:t>
            </a:r>
          </a:p>
        </p:txBody>
      </p:sp>
    </p:spTree>
    <p:custDataLst>
      <p:tags r:id="rId1"/>
    </p:custData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  <p:custDataLst>
              <p:tags r:id="rId2"/>
            </p:custDataLst>
          </p:nvPr>
        </p:nvSpPr>
        <p:spPr>
          <a:xfrm>
            <a:off x="2133600" y="287338"/>
            <a:ext cx="10058400" cy="1449387"/>
          </a:xfrm>
        </p:spPr>
        <p:txBody>
          <a:bodyPr/>
          <a:lstStyle/>
          <a:p>
            <a:r>
              <a:rPr lang="zh-CN" altLang="en-US" dirty="0"/>
              <a:t>叶子节点分裂</a:t>
            </a:r>
            <a:r>
              <a:rPr lang="en-US" altLang="zh-CN" dirty="0" err="1"/>
              <a:t>SplitLeafPage</a:t>
            </a:r>
            <a:r>
              <a:rPr lang="en-US" altLang="zh-CN" dirty="0"/>
              <a:t>()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4294967295"/>
          </p:nvPr>
        </p:nvPicPr>
        <p:blipFill>
          <a:blip r:embed="rId4"/>
          <a:srcRect l="210" t="3650" r="-210" b="4362"/>
          <a:stretch>
            <a:fillRect/>
          </a:stretch>
        </p:blipFill>
        <p:spPr>
          <a:xfrm>
            <a:off x="6199965" y="1914717"/>
            <a:ext cx="5832475" cy="4486083"/>
          </a:xfr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     extendible_hash_table.cpp</a:t>
            </a:r>
            <a:r>
              <a:rPr lang="zh-CN" altLang="en-US"/>
              <a:t>的工作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4707011" y="409693"/>
            <a:ext cx="659718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3.Insert</a:t>
            </a:r>
            <a:r>
              <a:rPr lang="zh-CN" altLang="en-US" dirty="0">
                <a:latin typeface="+mj-ea"/>
                <a:ea typeface="+mj-ea"/>
              </a:rPr>
              <a:t>方法的实现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138295" y="2344420"/>
            <a:ext cx="7303770" cy="108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>
              <a:latin typeface="+mn-ea"/>
              <a:cs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220210" y="4183380"/>
            <a:ext cx="7773670" cy="1415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>
                <a:latin typeface="+mn-ea"/>
                <a:cs typeface="+mn-ea"/>
              </a:rPr>
              <a:t>重新计算 key 对应的目录索引，并从目录中取得最终定位到的桶 ，之所以需要重新计算索引，是因为前面的桶分裂和目录扩展可能已经改变了 key 的映射位置；随后遍历该桶中已有的键值对，检查是否已经存在与 key 相同的元素，如果存在则直接更新其对应的 value 并立即返回，避免重复插入；如果遍历结束仍未找到相同的 key，则调用 Bucket::Insert 将新的键值对插入到桶中，至此插入操作完成。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232400" y="806450"/>
            <a:ext cx="3043555" cy="284734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内部节点分裂</a:t>
            </a:r>
            <a:r>
              <a:rPr lang="en-US" altLang="zh-CN" dirty="0" err="1"/>
              <a:t>SplitInternalPage</a:t>
            </a:r>
            <a:r>
              <a:rPr lang="en-US" altLang="zh-CN" dirty="0"/>
              <a:t>()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4294967295"/>
          </p:nvPr>
        </p:nvPicPr>
        <p:blipFill>
          <a:blip r:embed="rId4"/>
          <a:srcRect t="3674" b="2972"/>
          <a:stretch>
            <a:fillRect/>
          </a:stretch>
        </p:blipFill>
        <p:spPr>
          <a:xfrm>
            <a:off x="4627989" y="1785842"/>
            <a:ext cx="6637337" cy="4394030"/>
          </a:xfrm>
        </p:spPr>
      </p:pic>
    </p:spTree>
    <p:custDataLst>
      <p:tags r:id="rId1"/>
    </p:custData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131216" y="286604"/>
            <a:ext cx="10407192" cy="891747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插入父节点</a:t>
            </a:r>
            <a:r>
              <a:rPr lang="en-US" altLang="zh-CN" sz="3200" dirty="0"/>
              <a:t> (</a:t>
            </a:r>
            <a:r>
              <a:rPr lang="zh-CN" altLang="en-US" sz="3200" dirty="0"/>
              <a:t>核心递归逻辑</a:t>
            </a:r>
            <a:r>
              <a:rPr lang="en-US" altLang="zh-CN" sz="32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InsertIntoParent</a:t>
            </a:r>
            <a:r>
              <a:rPr lang="en-US" altLang="zh-CN" sz="3200" dirty="0">
                <a:solidFill>
                  <a:schemeClr val="tx1"/>
                </a:solidFill>
                <a:latin typeface="Consolas" panose="020B0609020204030204" pitchFamily="49" charset="0"/>
              </a:rPr>
              <a:t>()</a:t>
            </a:r>
            <a:r>
              <a:rPr lang="en-US" altLang="zh-CN" sz="3200" dirty="0"/>
              <a:t>)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2511" y="1369714"/>
            <a:ext cx="6577128" cy="5120641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删除</a:t>
            </a:r>
            <a:r>
              <a:rPr lang="en-US" altLang="zh-CN" dirty="0"/>
              <a:t>Remove()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809587" y="2170156"/>
            <a:ext cx="10800000" cy="4873625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zh-CN" altLang="en-US" sz="2800" dirty="0"/>
              <a:t>基本删除流程</a:t>
            </a:r>
            <a:r>
              <a:rPr lang="en-US" altLang="zh-CN" sz="2800" dirty="0"/>
              <a:t>     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altLang="zh-CN" sz="2800" dirty="0"/>
              <a:t>  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6212" y="956805"/>
            <a:ext cx="5107188" cy="50306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  <p:custDataLst>
              <p:tags r:id="rId2"/>
            </p:custDataLst>
          </p:nvPr>
        </p:nvSpPr>
        <p:spPr>
          <a:xfrm>
            <a:off x="2133600" y="287338"/>
            <a:ext cx="10058400" cy="1449387"/>
          </a:xfrm>
        </p:spPr>
        <p:txBody>
          <a:bodyPr/>
          <a:lstStyle/>
          <a:p>
            <a:r>
              <a:rPr lang="zh-CN" altLang="en-US" dirty="0"/>
              <a:t>根节点调整</a:t>
            </a:r>
            <a:r>
              <a:rPr lang="en-US" altLang="zh-CN" dirty="0"/>
              <a:t> (</a:t>
            </a:r>
            <a:r>
              <a:rPr lang="en-US" altLang="zh-CN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AdjustRoot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lang="en-US" altLang="zh-CN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4294967295"/>
          </p:nvPr>
        </p:nvPicPr>
        <p:blipFill>
          <a:blip r:embed="rId4"/>
          <a:stretch>
            <a:fillRect/>
          </a:stretch>
        </p:blipFill>
        <p:spPr>
          <a:xfrm>
            <a:off x="6659033" y="1314980"/>
            <a:ext cx="5245100" cy="4603750"/>
          </a:xfrm>
        </p:spPr>
      </p:pic>
    </p:spTree>
    <p:custDataLst>
      <p:tags r:id="rId1"/>
    </p:custData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四、页面生命周期管理策略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获取</a:t>
            </a:r>
            <a:r>
              <a:rPr lang="en-US" altLang="zh-CN"/>
              <a:t>-</a:t>
            </a:r>
            <a:r>
              <a:rPr lang="zh-CN" altLang="en-US"/>
              <a:t>使用</a:t>
            </a:r>
            <a:r>
              <a:rPr lang="en-US" altLang="zh-CN"/>
              <a:t>-</a:t>
            </a:r>
            <a:r>
              <a:rPr lang="zh-CN" altLang="en-US"/>
              <a:t>释放模式</a:t>
            </a:r>
          </a:p>
          <a:p>
            <a:pPr marL="0" indent="0">
              <a:buNone/>
            </a:pPr>
            <a:r>
              <a:rPr lang="en-US" altLang="zh-CN"/>
              <a:t>// </a:t>
            </a:r>
            <a:r>
              <a:rPr lang="zh-CN" altLang="en-US"/>
              <a:t>标准模式</a:t>
            </a:r>
          </a:p>
          <a:p>
            <a:pPr marL="0" indent="0">
              <a:buNone/>
            </a:pPr>
            <a:r>
              <a:rPr lang="en-US" altLang="zh-CN"/>
              <a:t>Page* page = buffer_pool_manager_-&gt;FetchPage(page_id);</a:t>
            </a:r>
          </a:p>
          <a:p>
            <a:pPr marL="0" indent="0">
              <a:buNone/>
            </a:pPr>
            <a:r>
              <a:rPr lang="en-US" altLang="zh-CN"/>
              <a:t>// </a:t>
            </a:r>
            <a:r>
              <a:rPr lang="zh-CN" altLang="en-US"/>
              <a:t>使用页面</a:t>
            </a:r>
            <a:r>
              <a:rPr lang="en-US" altLang="zh-CN"/>
              <a:t>...</a:t>
            </a:r>
          </a:p>
          <a:p>
            <a:pPr marL="0" indent="0">
              <a:buNone/>
            </a:pPr>
            <a:r>
              <a:rPr lang="en-US" altLang="zh-CN"/>
              <a:t>buffer_pool_manager_-&gt;UnpinPage(page_id, is_dirty);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// </a:t>
            </a:r>
            <a:r>
              <a:rPr lang="zh-CN" altLang="en-US"/>
              <a:t>转换为树页面</a:t>
            </a:r>
          </a:p>
          <a:p>
            <a:pPr marL="0" indent="0">
              <a:buNone/>
            </a:pPr>
            <a:r>
              <a:rPr lang="en-US" altLang="zh-CN"/>
              <a:t>auto* tree_page = reinterpret_cast&lt;BPlusTreePage*&gt;(page-&gt;GetData());</a:t>
            </a:r>
          </a:p>
        </p:txBody>
      </p:sp>
    </p:spTree>
    <p:custDataLst>
      <p:tags r:id="rId1"/>
    </p:custData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2. </a:t>
            </a:r>
            <a:r>
              <a:rPr lang="zh-CN" altLang="en-US"/>
              <a:t>查找路径上的页面管理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159317" y="2215921"/>
            <a:ext cx="7934325" cy="3743325"/>
          </a:xfrm>
        </p:spPr>
      </p:pic>
    </p:spTree>
    <p:custDataLst>
      <p:tags r:id="rId1"/>
    </p:custData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3. </a:t>
            </a:r>
            <a:r>
              <a:rPr lang="zh-CN" altLang="en-US"/>
              <a:t>分裂操作中的页面管理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0000" lnSpcReduction="10000"/>
          </a:bodyPr>
          <a:lstStyle/>
          <a:p>
            <a:pPr marL="0" indent="0">
              <a:buNone/>
            </a:pPr>
            <a:r>
              <a:rPr lang="en-US" altLang="zh-CN" dirty="0"/>
              <a:t>// </a:t>
            </a:r>
            <a:r>
              <a:rPr lang="zh-CN" altLang="en-US" dirty="0"/>
              <a:t>创建新页面</a:t>
            </a:r>
          </a:p>
          <a:p>
            <a:pPr marL="0" indent="0">
              <a:buNone/>
            </a:pPr>
            <a:r>
              <a:rPr lang="en-US" altLang="zh-CN" dirty="0"/>
              <a:t>auto* </a:t>
            </a:r>
            <a:r>
              <a:rPr lang="en-US" altLang="zh-CN" dirty="0" err="1"/>
              <a:t>new_page</a:t>
            </a:r>
            <a:r>
              <a:rPr lang="en-US" altLang="zh-CN" dirty="0"/>
              <a:t> = </a:t>
            </a:r>
            <a:r>
              <a:rPr lang="en-US" altLang="zh-CN" dirty="0" err="1"/>
              <a:t>buffer_pool_manager</a:t>
            </a:r>
            <a:r>
              <a:rPr lang="en-US" altLang="zh-CN" dirty="0"/>
              <a:t>_-&gt;NewPage(&amp;</a:t>
            </a:r>
            <a:r>
              <a:rPr lang="en-US" altLang="zh-CN" dirty="0" err="1"/>
              <a:t>new_page_id</a:t>
            </a:r>
            <a:r>
              <a:rPr lang="en-US" altLang="zh-CN" dirty="0"/>
              <a:t>);</a:t>
            </a:r>
          </a:p>
          <a:p>
            <a:pPr marL="0" indent="0">
              <a:buNone/>
            </a:pPr>
            <a:r>
              <a:rPr lang="en-US" altLang="zh-CN" dirty="0"/>
              <a:t>// ... </a:t>
            </a:r>
            <a:r>
              <a:rPr lang="zh-CN" altLang="en-US" dirty="0"/>
              <a:t>初始化新页面</a:t>
            </a:r>
            <a:r>
              <a:rPr lang="en-US" altLang="zh-CN" dirty="0"/>
              <a:t> ...</a:t>
            </a:r>
          </a:p>
          <a:p>
            <a:pPr marL="0" indent="0">
              <a:buNone/>
            </a:pPr>
            <a:r>
              <a:rPr lang="en-US" altLang="zh-CN" dirty="0"/>
              <a:t>// </a:t>
            </a:r>
            <a:r>
              <a:rPr lang="zh-CN" altLang="en-US" dirty="0"/>
              <a:t>使用后立即释放</a:t>
            </a:r>
          </a:p>
          <a:p>
            <a:pPr marL="0" indent="0">
              <a:buNone/>
            </a:pPr>
            <a:r>
              <a:rPr lang="en-US" altLang="zh-CN" dirty="0" err="1"/>
              <a:t>buffer_pool_manager</a:t>
            </a:r>
            <a:r>
              <a:rPr lang="en-US" altLang="zh-CN" dirty="0"/>
              <a:t>_-&gt;</a:t>
            </a:r>
            <a:r>
              <a:rPr lang="en-US" altLang="zh-CN" dirty="0" err="1"/>
              <a:t>UnpinPage</a:t>
            </a:r>
            <a:r>
              <a:rPr lang="en-US" altLang="zh-CN" dirty="0"/>
              <a:t>(</a:t>
            </a:r>
            <a:r>
              <a:rPr lang="en-US" altLang="zh-CN" dirty="0" err="1"/>
              <a:t>new_page_id</a:t>
            </a:r>
            <a:r>
              <a:rPr lang="en-US" altLang="zh-CN" dirty="0"/>
              <a:t>, true);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// </a:t>
            </a:r>
            <a:r>
              <a:rPr lang="zh-CN" altLang="en-US" dirty="0"/>
              <a:t>更新子页面父指针时</a:t>
            </a:r>
          </a:p>
          <a:p>
            <a:pPr marL="0" indent="0">
              <a:buNone/>
            </a:pPr>
            <a:r>
              <a:rPr lang="en-US" altLang="zh-CN" dirty="0"/>
              <a:t>auto* </a:t>
            </a:r>
            <a:r>
              <a:rPr lang="en-US" altLang="zh-CN" dirty="0" err="1"/>
              <a:t>child_page</a:t>
            </a:r>
            <a:r>
              <a:rPr lang="en-US" altLang="zh-CN" dirty="0"/>
              <a:t> = </a:t>
            </a:r>
            <a:r>
              <a:rPr lang="en-US" altLang="zh-CN" dirty="0" err="1"/>
              <a:t>buffer_pool_manager</a:t>
            </a:r>
            <a:r>
              <a:rPr lang="en-US" altLang="zh-CN" dirty="0"/>
              <a:t>_-&gt;</a:t>
            </a:r>
            <a:r>
              <a:rPr lang="en-US" altLang="zh-CN" dirty="0" err="1"/>
              <a:t>FetchPage</a:t>
            </a:r>
            <a:r>
              <a:rPr lang="en-US" altLang="zh-CN" dirty="0"/>
              <a:t>(</a:t>
            </a:r>
            <a:r>
              <a:rPr lang="en-US" altLang="zh-CN" dirty="0" err="1"/>
              <a:t>child_page_id</a:t>
            </a:r>
            <a:r>
              <a:rPr lang="en-US" altLang="zh-CN" dirty="0"/>
              <a:t>);</a:t>
            </a:r>
          </a:p>
          <a:p>
            <a:pPr marL="0" indent="0">
              <a:buNone/>
            </a:pPr>
            <a:r>
              <a:rPr lang="en-US" altLang="zh-CN" dirty="0"/>
              <a:t>// ... </a:t>
            </a:r>
            <a:r>
              <a:rPr lang="zh-CN" altLang="en-US" dirty="0"/>
              <a:t>更新父指针</a:t>
            </a:r>
            <a:r>
              <a:rPr lang="en-US" altLang="zh-CN" dirty="0"/>
              <a:t> ...</a:t>
            </a:r>
          </a:p>
          <a:p>
            <a:pPr marL="0" indent="0">
              <a:buNone/>
            </a:pPr>
            <a:r>
              <a:rPr lang="en-US" altLang="zh-CN" dirty="0" err="1"/>
              <a:t>buffer_pool_manager</a:t>
            </a:r>
            <a:r>
              <a:rPr lang="en-US" altLang="zh-CN" dirty="0"/>
              <a:t>_-&gt;</a:t>
            </a:r>
            <a:r>
              <a:rPr lang="en-US" altLang="zh-CN" dirty="0" err="1"/>
              <a:t>UnpinPage</a:t>
            </a:r>
            <a:r>
              <a:rPr lang="en-US" altLang="zh-CN" dirty="0"/>
              <a:t>(</a:t>
            </a:r>
            <a:r>
              <a:rPr lang="en-US" altLang="zh-CN" dirty="0" err="1"/>
              <a:t>child_page_id</a:t>
            </a:r>
            <a:r>
              <a:rPr lang="en-US" altLang="zh-CN" dirty="0"/>
              <a:t>, true);  // </a:t>
            </a:r>
            <a:r>
              <a:rPr lang="zh-CN" altLang="en-US" dirty="0"/>
              <a:t>标记为脏页</a:t>
            </a:r>
          </a:p>
        </p:txBody>
      </p:sp>
    </p:spTree>
    <p:custDataLst>
      <p:tags r:id="rId1"/>
    </p:custData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五、递归算法设计模式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自底向上的递归处理</a:t>
            </a:r>
          </a:p>
          <a:p>
            <a:pPr marL="0" indent="0">
              <a:buNone/>
            </a:pPr>
            <a:r>
              <a:rPr lang="zh-CN" altLang="en-US"/>
              <a:t>插入递归链：</a:t>
            </a:r>
          </a:p>
          <a:p>
            <a:pPr marL="0" indent="0">
              <a:buNone/>
            </a:pPr>
            <a:r>
              <a:rPr lang="en-US" altLang="zh-CN"/>
              <a:t>Insert() </a:t>
            </a:r>
            <a:r>
              <a:rPr lang="en-US" altLang="en-US"/>
              <a:t>→</a:t>
            </a:r>
            <a:r>
              <a:rPr lang="en-US" altLang="zh-CN"/>
              <a:t> FindLeafPage() </a:t>
            </a:r>
            <a:r>
              <a:rPr lang="en-US" altLang="en-US"/>
              <a:t>→</a:t>
            </a:r>
            <a:r>
              <a:rPr lang="en-US" altLang="zh-CN"/>
              <a:t> SplitLeafPage() </a:t>
            </a:r>
            <a:r>
              <a:rPr lang="en-US" altLang="en-US"/>
              <a:t>→</a:t>
            </a:r>
            <a:r>
              <a:rPr lang="en-US" altLang="zh-CN"/>
              <a:t> InsertIntoParent() </a:t>
            </a:r>
            <a:r>
              <a:rPr lang="en-US" altLang="en-US"/>
              <a:t>→</a:t>
            </a:r>
            <a:r>
              <a:rPr lang="en-US" altLang="zh-CN"/>
              <a:t> SplitInternalPage()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zh-CN" altLang="en-US"/>
              <a:t>删除递归链：</a:t>
            </a:r>
          </a:p>
          <a:p>
            <a:pPr marL="0" indent="0">
              <a:buNone/>
            </a:pPr>
            <a:r>
              <a:rPr lang="en-US" altLang="zh-CN"/>
              <a:t>Remove() </a:t>
            </a:r>
            <a:r>
              <a:rPr lang="en-US" altLang="en-US"/>
              <a:t>→</a:t>
            </a:r>
            <a:r>
              <a:rPr lang="en-US" altLang="zh-CN"/>
              <a:t> FindLeafPage() </a:t>
            </a:r>
            <a:r>
              <a:rPr lang="en-US" altLang="en-US"/>
              <a:t>→</a:t>
            </a:r>
            <a:r>
              <a:rPr lang="en-US" altLang="zh-CN"/>
              <a:t> CoalesceOrRedistribute() </a:t>
            </a:r>
            <a:r>
              <a:rPr lang="en-US" altLang="en-US"/>
              <a:t>→</a:t>
            </a:r>
            <a:r>
              <a:rPr lang="en-US" altLang="zh-CN"/>
              <a:t> AdjustRoot()</a:t>
            </a:r>
          </a:p>
        </p:txBody>
      </p:sp>
    </p:spTree>
    <p:custDataLst>
      <p:tags r:id="rId1"/>
    </p:custData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2. </a:t>
            </a:r>
            <a:r>
              <a:rPr lang="zh-CN" altLang="en-US"/>
              <a:t>分裂的递归传播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75000" lnSpcReduction="20000"/>
          </a:bodyPr>
          <a:lstStyle/>
          <a:p>
            <a:pPr marL="0" indent="0">
              <a:buNone/>
            </a:pPr>
            <a:r>
              <a:rPr lang="en-US" altLang="zh-CN"/>
              <a:t>// </a:t>
            </a:r>
            <a:r>
              <a:rPr lang="zh-CN" altLang="en-US"/>
              <a:t>叶子分裂可能触发内部节点分裂</a:t>
            </a:r>
          </a:p>
          <a:p>
            <a:pPr marL="0" indent="0">
              <a:buNone/>
            </a:pPr>
            <a:r>
              <a:rPr lang="en-US" altLang="zh-CN"/>
              <a:t>SplitLeafPage(leaf) {</a:t>
            </a:r>
          </a:p>
          <a:p>
            <a:pPr marL="0" indent="0">
              <a:buNone/>
            </a:pPr>
            <a:r>
              <a:rPr lang="en-US" altLang="zh-CN"/>
              <a:t>    // ... </a:t>
            </a:r>
            <a:r>
              <a:rPr lang="zh-CN" altLang="en-US"/>
              <a:t>分裂叶子</a:t>
            </a:r>
            <a:r>
              <a:rPr lang="en-US" altLang="zh-CN"/>
              <a:t> ...</a:t>
            </a:r>
          </a:p>
          <a:p>
            <a:pPr marL="0" indent="0">
              <a:buNone/>
            </a:pPr>
            <a:r>
              <a:rPr lang="en-US" altLang="zh-CN"/>
              <a:t>    InsertIntoParent(leaf, new_leaf-&gt;KeyAt(0), new_leaf);</a:t>
            </a:r>
          </a:p>
          <a:p>
            <a:pPr marL="0" indent="0">
              <a:buNone/>
            </a:pPr>
            <a:r>
              <a:rPr lang="en-US" altLang="zh-CN"/>
              <a:t>}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InsertIntoParent(old_page, key, new_page) {</a:t>
            </a:r>
          </a:p>
          <a:p>
            <a:pPr marL="0" indent="0">
              <a:buNone/>
            </a:pPr>
            <a:r>
              <a:rPr lang="en-US" altLang="zh-CN"/>
              <a:t>    // ... </a:t>
            </a:r>
            <a:r>
              <a:rPr lang="zh-CN" altLang="en-US"/>
              <a:t>在父节点插入</a:t>
            </a:r>
            <a:r>
              <a:rPr lang="en-US" altLang="zh-CN"/>
              <a:t> ...</a:t>
            </a:r>
          </a:p>
          <a:p>
            <a:pPr marL="0" indent="0">
              <a:buNone/>
            </a:pPr>
            <a:r>
              <a:rPr lang="en-US" altLang="zh-CN"/>
              <a:t>    if (</a:t>
            </a:r>
            <a:r>
              <a:rPr lang="zh-CN" altLang="en-US"/>
              <a:t>父节点已满</a:t>
            </a:r>
            <a:r>
              <a:rPr lang="en-US" altLang="zh-CN"/>
              <a:t>) {</a:t>
            </a:r>
          </a:p>
          <a:p>
            <a:pPr marL="0" indent="0">
              <a:buNone/>
            </a:pPr>
            <a:r>
              <a:rPr lang="en-US" altLang="zh-CN"/>
              <a:t>        SplitInternalPage(parent);  // </a:t>
            </a:r>
            <a:r>
              <a:rPr lang="zh-CN" altLang="en-US"/>
              <a:t>可能递归向上</a:t>
            </a:r>
          </a:p>
          <a:p>
            <a:pPr marL="0" indent="0">
              <a:buNone/>
            </a:pPr>
            <a:r>
              <a:rPr lang="en-US" altLang="zh-CN"/>
              <a:t>    }</a:t>
            </a:r>
          </a:p>
          <a:p>
            <a:pPr marL="0" indent="0">
              <a:buNone/>
            </a:pPr>
            <a:r>
              <a:rPr lang="en-US" altLang="zh-CN"/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空树处理</a:t>
            </a:r>
          </a:p>
          <a:p>
            <a:pPr marL="0" indent="0">
              <a:buNone/>
            </a:pPr>
            <a:r>
              <a:rPr lang="zh-CN" altLang="en-US"/>
              <a:t>插入：创建新叶子节点作为根</a:t>
            </a:r>
          </a:p>
          <a:p>
            <a:pPr marL="0" indent="0">
              <a:buNone/>
            </a:pPr>
            <a:r>
              <a:rPr lang="zh-CN" altLang="en-US"/>
              <a:t>删除：直接返回</a:t>
            </a:r>
          </a:p>
          <a:p>
            <a:pPr marL="0" indent="0">
              <a:buNone/>
            </a:pPr>
            <a:r>
              <a:rPr lang="zh-CN" altLang="en-US"/>
              <a:t>查询：返回</a:t>
            </a:r>
            <a:r>
              <a:rPr lang="en-US" altLang="zh-CN"/>
              <a:t>false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根节点特殊处理</a:t>
            </a:r>
          </a:p>
          <a:p>
            <a:pPr marL="0" indent="0">
              <a:buNone/>
            </a:pPr>
            <a:r>
              <a:rPr lang="zh-CN" altLang="en-US"/>
              <a:t>根节点大小限制：不同于普通节点</a:t>
            </a:r>
          </a:p>
          <a:p>
            <a:pPr marL="0" indent="0">
              <a:buNone/>
            </a:pPr>
            <a:r>
              <a:rPr lang="zh-CN" altLang="en-US"/>
              <a:t>根节点分裂：创建新根节点</a:t>
            </a:r>
          </a:p>
          <a:p>
            <a:pPr marL="0" indent="0">
              <a:buNone/>
            </a:pPr>
            <a:r>
              <a:rPr lang="zh-CN" altLang="en-US"/>
              <a:t>根节点合并：降低树高度或清空树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95960" y="360000"/>
            <a:ext cx="8128000" cy="829945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xmlns="" type="title"/>
              </a:ext>
            </a:extLst>
          </a:bodyPr>
          <a:lstStyle/>
          <a:p>
            <a:pPr algn="l"/>
            <a:r>
              <a:rPr lang="zh-CN" altLang="en-US" sz="4800" b="1" spc="400">
                <a:latin typeface="Arial" panose="020B0704020202020204" pitchFamily="34" charset="0"/>
                <a:ea typeface="微软雅黑" charset="-122"/>
              </a:rPr>
              <a:t>六、边界条件处理策略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     extendible_hash_table.cpp</a:t>
            </a:r>
            <a:r>
              <a:rPr lang="zh-CN" altLang="en-US"/>
              <a:t>的工作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707011" y="409693"/>
            <a:ext cx="659718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3.Insert</a:t>
            </a:r>
            <a:r>
              <a:rPr lang="zh-CN" altLang="en-US" dirty="0">
                <a:latin typeface="+mj-ea"/>
                <a:ea typeface="+mj-ea"/>
              </a:rPr>
              <a:t>方法的实现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138295" y="2344420"/>
            <a:ext cx="7303770" cy="108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>
                <a:latin typeface="+mn-ea"/>
                <a:cs typeface="+mn-ea"/>
              </a:rPr>
              <a:t>函数首先判断当前桶中已存放的元素数量是否达到桶的最大容量，如果已满则直接返回 false，表示插入失败且不进行任何修改；如果桶未满，则将新的键值对 {key, val} 追加到桶内部维护的链表 list_ 中，完成实际的数据存储，并返回 true 表示插入成功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220210" y="4183380"/>
            <a:ext cx="7773670" cy="1415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>
              <a:latin typeface="+mn-ea"/>
              <a:cs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452620" y="894080"/>
            <a:ext cx="6675120" cy="1213485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  <p:custDataLst>
              <p:tags r:id="rId2"/>
            </p:custDataLst>
          </p:nvPr>
        </p:nvSpPr>
        <p:spPr>
          <a:xfrm>
            <a:off x="779388" y="725179"/>
            <a:ext cx="10801350" cy="48736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600" dirty="0"/>
              <a:t>3. </a:t>
            </a:r>
            <a:r>
              <a:rPr lang="zh-CN" altLang="en-US" sz="1600" dirty="0"/>
              <a:t>内存分配失败</a:t>
            </a:r>
          </a:p>
          <a:p>
            <a:pPr marL="0" indent="0">
              <a:buNone/>
            </a:pPr>
            <a:r>
              <a:rPr lang="en-US" altLang="zh-CN" sz="1600" dirty="0"/>
              <a:t>if (</a:t>
            </a:r>
            <a:r>
              <a:rPr lang="en-US" altLang="zh-CN" sz="1600" dirty="0" err="1"/>
              <a:t>new_page</a:t>
            </a:r>
            <a:r>
              <a:rPr lang="en-US" altLang="zh-CN" sz="1600" dirty="0"/>
              <a:t> == </a:t>
            </a:r>
            <a:r>
              <a:rPr lang="en-US" altLang="zh-CN" sz="1600" dirty="0" err="1"/>
              <a:t>nullptr</a:t>
            </a:r>
            <a:r>
              <a:rPr lang="en-US" altLang="zh-CN" sz="1600" dirty="0"/>
              <a:t>) {</a:t>
            </a:r>
          </a:p>
          <a:p>
            <a:pPr marL="0" indent="0">
              <a:buNone/>
            </a:pPr>
            <a:r>
              <a:rPr lang="en-US" altLang="zh-CN" sz="1600" dirty="0"/>
              <a:t>    throw Exception(</a:t>
            </a:r>
            <a:r>
              <a:rPr lang="en-US" altLang="zh-CN" sz="1600" dirty="0" err="1"/>
              <a:t>ExceptionType</a:t>
            </a:r>
            <a:r>
              <a:rPr lang="en-US" altLang="zh-CN" sz="1600" dirty="0"/>
              <a:t>::OUT_OF_MEMORY, </a:t>
            </a:r>
          </a:p>
          <a:p>
            <a:pPr marL="0" indent="0">
              <a:buNone/>
            </a:pPr>
            <a:r>
              <a:rPr lang="en-US" altLang="zh-CN" sz="1600" dirty="0"/>
              <a:t>                   "Cannot allocate new page");</a:t>
            </a:r>
          </a:p>
          <a:p>
            <a:pPr marL="0" indent="0">
              <a:buNone/>
            </a:pPr>
            <a:r>
              <a:rPr lang="en-US" altLang="zh-CN" sz="1600" dirty="0"/>
              <a:t>}</a:t>
            </a:r>
          </a:p>
          <a:p>
            <a:pPr marL="0" indent="0">
              <a:buNone/>
            </a:pPr>
            <a:r>
              <a:rPr lang="en-US" altLang="zh-CN" sz="1600" dirty="0"/>
              <a:t>4. </a:t>
            </a:r>
            <a:r>
              <a:rPr lang="zh-CN" altLang="en-US" sz="1600" dirty="0"/>
              <a:t>键唯一性约束</a:t>
            </a:r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r>
              <a:rPr lang="en-US" altLang="zh-CN" sz="1600" dirty="0"/>
              <a:t>// </a:t>
            </a:r>
            <a:r>
              <a:rPr lang="zh-CN" altLang="en-US" sz="1600" dirty="0"/>
              <a:t>插入前检查</a:t>
            </a:r>
          </a:p>
          <a:p>
            <a:pPr marL="0" indent="0">
              <a:buNone/>
            </a:pPr>
            <a:r>
              <a:rPr lang="en-US" altLang="zh-CN" sz="1600" dirty="0" err="1"/>
              <a:t>ValueType</a:t>
            </a:r>
            <a:r>
              <a:rPr lang="en-US" altLang="zh-CN" sz="1600" dirty="0"/>
              <a:t> </a:t>
            </a:r>
            <a:r>
              <a:rPr lang="en-US" altLang="zh-CN" sz="1600" dirty="0" err="1"/>
              <a:t>existing_value</a:t>
            </a:r>
            <a:r>
              <a:rPr lang="en-US" altLang="zh-CN" sz="1600" dirty="0"/>
              <a:t>;</a:t>
            </a:r>
          </a:p>
          <a:p>
            <a:pPr marL="0" indent="0">
              <a:buNone/>
            </a:pPr>
            <a:r>
              <a:rPr lang="en-US" altLang="zh-CN" sz="1600" dirty="0"/>
              <a:t>if (leaf-&gt;Lookup(key, &amp;</a:t>
            </a:r>
            <a:r>
              <a:rPr lang="en-US" altLang="zh-CN" sz="1600" dirty="0" err="1"/>
              <a:t>existing_value</a:t>
            </a:r>
            <a:r>
              <a:rPr lang="en-US" altLang="zh-CN" sz="1600" dirty="0"/>
              <a:t>, comparator_)) {</a:t>
            </a:r>
          </a:p>
          <a:p>
            <a:pPr marL="0" indent="0">
              <a:buNone/>
            </a:pPr>
            <a:r>
              <a:rPr lang="en-US" altLang="zh-CN" sz="1600" dirty="0"/>
              <a:t>    // </a:t>
            </a:r>
            <a:r>
              <a:rPr lang="zh-CN" altLang="en-US" sz="1600" dirty="0"/>
              <a:t>键已存在，插入失败</a:t>
            </a:r>
          </a:p>
          <a:p>
            <a:pPr marL="0" indent="0">
              <a:buNone/>
            </a:pPr>
            <a:r>
              <a:rPr lang="en-US" altLang="zh-CN" sz="1600" dirty="0"/>
              <a:t>    return false;</a:t>
            </a:r>
          </a:p>
          <a:p>
            <a:pPr marL="0" indent="0">
              <a:buNone/>
            </a:pPr>
            <a:r>
              <a:rPr lang="en-US" altLang="zh-CN" sz="1600" dirty="0"/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  <p:custDataLst>
              <p:tags r:id="rId2"/>
            </p:custDataLst>
          </p:nvPr>
        </p:nvSpPr>
        <p:spPr>
          <a:xfrm>
            <a:off x="2090641" y="214792"/>
            <a:ext cx="9808832" cy="963474"/>
          </a:xfrm>
        </p:spPr>
        <p:txBody>
          <a:bodyPr/>
          <a:lstStyle/>
          <a:p>
            <a:r>
              <a:rPr lang="zh-CN" altLang="en-US" dirty="0"/>
              <a:t>七、性能优化设计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  <p:custDataLst>
              <p:tags r:id="rId3"/>
            </p:custDataLst>
          </p:nvPr>
        </p:nvSpPr>
        <p:spPr>
          <a:xfrm>
            <a:off x="1264204" y="1239657"/>
            <a:ext cx="5382072" cy="50080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700" dirty="0"/>
              <a:t>1. </a:t>
            </a:r>
            <a:r>
              <a:rPr lang="zh-CN" altLang="en-US" sz="1700" dirty="0"/>
              <a:t>减少页面访问</a:t>
            </a:r>
          </a:p>
          <a:p>
            <a:pPr marL="0" indent="0">
              <a:buNone/>
            </a:pPr>
            <a:r>
              <a:rPr lang="en-US" altLang="zh-CN" sz="1700" dirty="0" err="1"/>
              <a:t>FindLeafPage</a:t>
            </a:r>
            <a:r>
              <a:rPr lang="zh-CN" altLang="en-US" sz="1700" dirty="0"/>
              <a:t>及时释放父页面</a:t>
            </a:r>
            <a:endParaRPr lang="en-US" altLang="zh-CN" sz="1700" dirty="0"/>
          </a:p>
          <a:p>
            <a:pPr marL="0" indent="0">
              <a:buNone/>
            </a:pPr>
            <a:r>
              <a:rPr lang="zh-CN" altLang="en-US" sz="1700" dirty="0"/>
              <a:t>批量移动数据，减少小操作</a:t>
            </a:r>
          </a:p>
          <a:p>
            <a:pPr marL="0" indent="0">
              <a:buNone/>
            </a:pPr>
            <a:endParaRPr lang="en-US" altLang="zh-CN" sz="1700" dirty="0"/>
          </a:p>
          <a:p>
            <a:pPr marL="0" indent="0">
              <a:buNone/>
            </a:pPr>
            <a:r>
              <a:rPr lang="en-US" altLang="zh-CN" sz="1700" dirty="0"/>
              <a:t>2. </a:t>
            </a:r>
            <a:r>
              <a:rPr lang="zh-CN" altLang="en-US" sz="1700" dirty="0"/>
              <a:t>优化查找路径</a:t>
            </a:r>
          </a:p>
          <a:p>
            <a:pPr marL="0" indent="0">
              <a:buNone/>
            </a:pPr>
            <a:r>
              <a:rPr lang="zh-CN" altLang="en-US" sz="1700" dirty="0"/>
              <a:t>内部节点使用二分查找</a:t>
            </a:r>
          </a:p>
          <a:p>
            <a:pPr marL="0" indent="0">
              <a:buNone/>
            </a:pPr>
            <a:r>
              <a:rPr lang="zh-CN" altLang="en-US" sz="1700" dirty="0"/>
              <a:t>叶子节点使用二分查找</a:t>
            </a:r>
            <a:endParaRPr lang="en-US" altLang="zh-CN" sz="1700" dirty="0"/>
          </a:p>
          <a:p>
            <a:pPr marL="0" indent="0">
              <a:buNone/>
            </a:pPr>
            <a:r>
              <a:rPr lang="zh-CN" altLang="en-US" sz="1700" dirty="0"/>
              <a:t>避免不必要的页面转换</a:t>
            </a:r>
            <a:endParaRPr lang="en-US" altLang="zh-CN" sz="1700" dirty="0"/>
          </a:p>
          <a:p>
            <a:pPr marL="0" indent="0">
              <a:buNone/>
            </a:pPr>
            <a:endParaRPr lang="en-US" altLang="zh-CN" sz="1700" dirty="0"/>
          </a:p>
          <a:p>
            <a:pPr marL="0" indent="0">
              <a:buNone/>
            </a:pPr>
            <a:r>
              <a:rPr lang="en-US" altLang="zh-CN" sz="1700" dirty="0"/>
              <a:t>3. </a:t>
            </a:r>
            <a:r>
              <a:rPr lang="zh-CN" altLang="en-US" sz="1700" dirty="0"/>
              <a:t>内存使用优化</a:t>
            </a:r>
          </a:p>
          <a:p>
            <a:pPr marL="0" indent="0">
              <a:buNone/>
            </a:pPr>
            <a:r>
              <a:rPr lang="zh-CN" altLang="en-US" sz="1700" dirty="0"/>
              <a:t>及时释放不再需要的页面</a:t>
            </a:r>
            <a:endParaRPr lang="en-US" altLang="zh-CN" sz="1700" dirty="0"/>
          </a:p>
          <a:p>
            <a:pPr marL="0" indent="0">
              <a:buNone/>
            </a:pPr>
            <a:r>
              <a:rPr lang="zh-CN" altLang="en-US" sz="1700" dirty="0"/>
              <a:t>合理设置页面大小参数</a:t>
            </a:r>
          </a:p>
        </p:txBody>
      </p:sp>
    </p:spTree>
    <p:custDataLst>
      <p:tags r:id="rId1"/>
    </p:custData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53160" y="1971040"/>
            <a:ext cx="6761480" cy="21158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20000"/>
              </a:lnSpc>
            </a:pPr>
            <a:r>
              <a:rPr lang="en-US" sz="5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B+树并发升级全景剖析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356995" y="4670425"/>
            <a:ext cx="2552835" cy="3034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汇报人:陶卿伟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356995" y="4578350"/>
            <a:ext cx="2307165" cy="498475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356995" y="5413375"/>
            <a:ext cx="2553652" cy="3034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时间:2025/12/13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479749" y="5260171"/>
            <a:ext cx="2307326" cy="609819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8" name="Shape 11"/>
          <p:cNvSpPr/>
          <p:nvPr/>
        </p:nvSpPr>
        <p:spPr>
          <a:xfrm>
            <a:off x="2355215" y="6550025"/>
            <a:ext cx="8894445" cy="0"/>
          </a:xfrm>
          <a:prstGeom prst="line">
            <a:avLst/>
          </a:prstGeom>
          <a:noFill/>
          <a:ln w="15875">
            <a:solidFill>
              <a:srgbClr val="000000"/>
            </a:solidFill>
            <a:prstDash val="sysDot"/>
            <a:headEnd type="none"/>
            <a:tailEnd type="none"/>
          </a:ln>
        </p:spPr>
      </p:sp>
    </p:spTree>
  </p:cSld>
  <p:clrMapOvr>
    <a:masterClrMapping/>
  </p:clrMapOvr>
  <p:transition>
    <p:fad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069465" y="2351405"/>
            <a:ext cx="1462405" cy="2123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6600" b="1" dirty="0">
                <a:solidFill>
                  <a:srgbClr val="000000"/>
                </a:solidFill>
                <a:ea typeface="MiSans" pitchFamily="34" charset="-122"/>
              </a:rPr>
              <a:t>流程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168900" y="1543685"/>
            <a:ext cx="5604510" cy="64897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0"/>
            </a:srgbClr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5168900" y="1543685"/>
            <a:ext cx="5604510" cy="6489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042660" y="1706880"/>
            <a:ext cx="0" cy="323850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5168900" y="2469515"/>
            <a:ext cx="5604510" cy="64897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0"/>
            </a:srgbClr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168900" y="2469515"/>
            <a:ext cx="5604510" cy="6489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042660" y="2632710"/>
            <a:ext cx="0" cy="323850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5168900" y="3395345"/>
            <a:ext cx="5604510" cy="64897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0"/>
            </a:srgbClr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168900" y="3395345"/>
            <a:ext cx="5604510" cy="6489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042660" y="3558540"/>
            <a:ext cx="0" cy="323850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14" name="Shape 11"/>
          <p:cNvSpPr/>
          <p:nvPr/>
        </p:nvSpPr>
        <p:spPr>
          <a:xfrm>
            <a:off x="5168900" y="4321175"/>
            <a:ext cx="5604510" cy="64897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0"/>
            </a:srgbClr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5168900" y="4321175"/>
            <a:ext cx="5604510" cy="6489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042660" y="4484370"/>
            <a:ext cx="0" cy="323850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17" name="Shape 14"/>
          <p:cNvSpPr/>
          <p:nvPr/>
        </p:nvSpPr>
        <p:spPr>
          <a:xfrm>
            <a:off x="5168900" y="5247005"/>
            <a:ext cx="5604510" cy="64897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0"/>
            </a:srgbClr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5168900" y="5247005"/>
            <a:ext cx="5604510" cy="6489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042660" y="5410200"/>
            <a:ext cx="0" cy="323850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22" name="Text 19"/>
          <p:cNvSpPr/>
          <p:nvPr/>
        </p:nvSpPr>
        <p:spPr>
          <a:xfrm>
            <a:off x="5367020" y="1586865"/>
            <a:ext cx="1200785" cy="48756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172835" y="1643380"/>
            <a:ext cx="4454525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原始结构回顾与痛点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5367020" y="2512695"/>
            <a:ext cx="1200785" cy="48756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6172835" y="2569210"/>
            <a:ext cx="4454525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改造总览与枚举定义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367020" y="3438525"/>
            <a:ext cx="1200785" cy="48756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172835" y="3495040"/>
            <a:ext cx="4454525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查找路径与锁管理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5367020" y="4364355"/>
            <a:ext cx="1200785" cy="48756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6172835" y="4420870"/>
            <a:ext cx="4454525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插入流程与分裂改进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5367020" y="5290185"/>
            <a:ext cx="1200785" cy="48756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6172835" y="5346700"/>
            <a:ext cx="4454525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删除路径与调整策略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48000" y="1278890"/>
            <a:ext cx="6096000" cy="12342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5105" y="2883535"/>
            <a:ext cx="6702425" cy="19367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原始结构回顾与痛点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971055" y="748041"/>
            <a:ext cx="292595" cy="29145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94360" y="380365"/>
            <a:ext cx="438309" cy="436889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71055" y="748041"/>
            <a:ext cx="292595" cy="29145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94360" y="380365"/>
            <a:ext cx="438309" cy="436889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-635" y="-1905"/>
            <a:ext cx="4740275" cy="685990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06400" y="1508760"/>
            <a:ext cx="3535680" cy="4556760"/>
          </a:xfrm>
          <a:prstGeom prst="roundRect">
            <a:avLst>
              <a:gd name="adj" fmla="val 632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4" name="Text 11"/>
          <p:cNvSpPr/>
          <p:nvPr/>
        </p:nvSpPr>
        <p:spPr>
          <a:xfrm>
            <a:off x="406400" y="1508760"/>
            <a:ext cx="3535680" cy="45567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25120" y="319405"/>
            <a:ext cx="378523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68325" y="2587625"/>
            <a:ext cx="3178810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" name="Shape 15"/>
          <p:cNvSpPr/>
          <p:nvPr>
            <p:custDataLst>
              <p:tags r:id="rId1"/>
            </p:custDataLst>
          </p:nvPr>
        </p:nvSpPr>
        <p:spPr>
          <a:xfrm>
            <a:off x="5000625" y="144145"/>
            <a:ext cx="6316980" cy="1189990"/>
          </a:xfrm>
          <a:prstGeom prst="roundRect">
            <a:avLst>
              <a:gd name="adj" fmla="val 632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9" name="Text 16"/>
          <p:cNvSpPr/>
          <p:nvPr/>
        </p:nvSpPr>
        <p:spPr>
          <a:xfrm>
            <a:off x="5000625" y="319405"/>
            <a:ext cx="6316980" cy="19056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 rot="5400000">
            <a:off x="5269230" y="1395095"/>
            <a:ext cx="271145" cy="2527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>
            <p:custDataLst>
              <p:tags r:id="rId2"/>
            </p:custDataLst>
          </p:nvPr>
        </p:nvSpPr>
        <p:spPr>
          <a:xfrm>
            <a:off x="5000625" y="1516380"/>
            <a:ext cx="6316980" cy="981710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175BD9"/>
                </a:gs>
                <a:gs pos="30000">
                  <a:srgbClr val="175BD9"/>
                </a:gs>
                <a:gs pos="100000">
                  <a:srgbClr val="5289ED"/>
                </a:gs>
              </a:gsLst>
              <a:lin ang="10800000" scaled="1"/>
            </a:gradFill>
            <a:prstDash val="solid"/>
          </a:ln>
        </p:spPr>
      </p:sp>
      <p:sp>
        <p:nvSpPr>
          <p:cNvPr id="23" name="Text 20"/>
          <p:cNvSpPr/>
          <p:nvPr>
            <p:custDataLst>
              <p:tags r:id="rId3"/>
            </p:custDataLst>
          </p:nvPr>
        </p:nvSpPr>
        <p:spPr>
          <a:xfrm>
            <a:off x="5000625" y="1383030"/>
            <a:ext cx="6316980" cy="127889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 rot="5400000" flipH="1">
            <a:off x="4268470" y="2597150"/>
            <a:ext cx="2273300" cy="2527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68325" y="1746250"/>
            <a:ext cx="3178810" cy="3034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功能基础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568960" y="2661920"/>
            <a:ext cx="3182620" cy="14628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原始B+树仅支持Insert、Remove、GetValue三种基础操作，功能单一，无法满足复杂数据库操作需求。</a:t>
            </a:r>
            <a:endParaRPr lang="en-US" sz="1600" dirty="0"/>
          </a:p>
        </p:txBody>
      </p:sp>
      <p:sp>
        <p:nvSpPr>
          <p:cNvPr id="28" name="Text 25"/>
          <p:cNvSpPr/>
          <p:nvPr>
            <p:custDataLst>
              <p:tags r:id="rId4"/>
            </p:custDataLst>
          </p:nvPr>
        </p:nvSpPr>
        <p:spPr>
          <a:xfrm>
            <a:off x="5586095" y="320040"/>
            <a:ext cx="5475605" cy="4286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线程安全缺失</a:t>
            </a:r>
            <a:endParaRPr lang="en-US" sz="1600" dirty="0"/>
          </a:p>
        </p:txBody>
      </p:sp>
      <p:sp>
        <p:nvSpPr>
          <p:cNvPr id="29" name="Text 26"/>
          <p:cNvSpPr/>
          <p:nvPr>
            <p:custDataLst>
              <p:tags r:id="rId5"/>
            </p:custDataLst>
          </p:nvPr>
        </p:nvSpPr>
        <p:spPr>
          <a:xfrm>
            <a:off x="5163185" y="595630"/>
            <a:ext cx="5905500" cy="6724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内部无锁机制，根节点页号直接暴露，多线程并发操作易导致结构撕裂，严重影响数据一致性。</a:t>
            </a:r>
            <a:endParaRPr lang="en-US" sz="1600" dirty="0"/>
          </a:p>
        </p:txBody>
      </p:sp>
      <p:sp>
        <p:nvSpPr>
          <p:cNvPr id="30" name="Text 27"/>
          <p:cNvSpPr/>
          <p:nvPr>
            <p:custDataLst>
              <p:tags r:id="rId6"/>
            </p:custDataLst>
          </p:nvPr>
        </p:nvSpPr>
        <p:spPr>
          <a:xfrm>
            <a:off x="5586095" y="1525270"/>
            <a:ext cx="5475605" cy="2546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事务概念缺失</a:t>
            </a:r>
            <a:endParaRPr lang="en-US" sz="1600" dirty="0"/>
          </a:p>
        </p:txBody>
      </p:sp>
      <p:sp>
        <p:nvSpPr>
          <p:cNvPr id="31" name="Text 28"/>
          <p:cNvSpPr/>
          <p:nvPr>
            <p:custDataLst>
              <p:tags r:id="rId7"/>
            </p:custDataLst>
          </p:nvPr>
        </p:nvSpPr>
        <p:spPr>
          <a:xfrm>
            <a:off x="5163185" y="1909445"/>
            <a:ext cx="5905500" cy="5289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页面PIN/Unpin与索引逻辑紧密耦合，实验环境下无法支持并行查询或安全写入，限制了并发性能。</a:t>
            </a:r>
            <a:endParaRPr lang="en-US" sz="1600" dirty="0"/>
          </a:p>
        </p:txBody>
      </p:sp>
      <p:pic>
        <p:nvPicPr>
          <p:cNvPr id="32" name="图片 31" descr="QQ20251215-09593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63185" y="5022215"/>
            <a:ext cx="5779770" cy="1161415"/>
          </a:xfrm>
          <a:prstGeom prst="rect">
            <a:avLst/>
          </a:prstGeom>
        </p:spPr>
      </p:pic>
      <p:pic>
        <p:nvPicPr>
          <p:cNvPr id="33" name="图片 32" descr="QQ20251215-10000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63185" y="6174740"/>
            <a:ext cx="5780405" cy="702945"/>
          </a:xfrm>
          <a:prstGeom prst="rect">
            <a:avLst/>
          </a:prstGeom>
        </p:spPr>
      </p:pic>
      <p:pic>
        <p:nvPicPr>
          <p:cNvPr id="36" name="图片 35" descr="QQ20251215-09590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22875" y="2559050"/>
            <a:ext cx="5779135" cy="835660"/>
          </a:xfrm>
          <a:prstGeom prst="rect">
            <a:avLst/>
          </a:prstGeom>
        </p:spPr>
      </p:pic>
      <p:pic>
        <p:nvPicPr>
          <p:cNvPr id="37" name="图片 36" descr="QQ20251215-09592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22875" y="3552190"/>
            <a:ext cx="5779135" cy="129349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3:17:19-d2t74ntnfo2stf9digk0.png"/>
          <p:cNvPicPr>
            <a:picLocks noChangeAspect="1"/>
          </p:cNvPicPr>
          <p:nvPr/>
        </p:nvPicPr>
        <p:blipFill>
          <a:blip r:embed="rId3"/>
          <a:srcRect l="7185" t="13452" r="6989" b="11434"/>
          <a:stretch>
            <a:fillRect/>
          </a:stretch>
        </p:blipFill>
        <p:spPr>
          <a:xfrm>
            <a:off x="-22860" y="-27940"/>
            <a:ext cx="12219940" cy="689991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flipV="1">
            <a:off x="971055" y="748041"/>
            <a:ext cx="292595" cy="291454"/>
          </a:xfrm>
          <a:prstGeom prst="plaque">
            <a:avLst>
              <a:gd name="adj" fmla="val 50000"/>
            </a:avLst>
          </a:prstGeom>
          <a:solidFill>
            <a:srgbClr val="000000"/>
          </a:solidFill>
        </p:spPr>
      </p:sp>
      <p:sp>
        <p:nvSpPr>
          <p:cNvPr id="4" name="Text 1"/>
          <p:cNvSpPr/>
          <p:nvPr/>
        </p:nvSpPr>
        <p:spPr>
          <a:xfrm>
            <a:off x="971055" y="748041"/>
            <a:ext cx="292595" cy="29145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flipV="1">
            <a:off x="594360" y="380365"/>
            <a:ext cx="438309" cy="436889"/>
          </a:xfrm>
          <a:prstGeom prst="plaque">
            <a:avLst>
              <a:gd name="adj" fmla="val 50000"/>
            </a:avLst>
          </a:prstGeom>
          <a:solidFill>
            <a:srgbClr val="000000"/>
          </a:solidFill>
        </p:spPr>
      </p:sp>
      <p:sp>
        <p:nvSpPr>
          <p:cNvPr id="6" name="Text 3"/>
          <p:cNvSpPr/>
          <p:nvPr/>
        </p:nvSpPr>
        <p:spPr>
          <a:xfrm>
            <a:off x="594360" y="380365"/>
            <a:ext cx="438309" cy="436889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-18415" y="-20955"/>
            <a:ext cx="12221845" cy="68878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8" name="Text 5"/>
          <p:cNvSpPr/>
          <p:nvPr/>
        </p:nvSpPr>
        <p:spPr>
          <a:xfrm>
            <a:off x="-18415" y="-20955"/>
            <a:ext cx="12221845" cy="68878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167130" y="380365"/>
            <a:ext cx="979995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并发缺失带来的风险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506220" y="1386205"/>
            <a:ext cx="4297680" cy="4450080"/>
          </a:xfrm>
          <a:prstGeom prst="roundRect">
            <a:avLst>
              <a:gd name="adj" fmla="val 401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1" name="Text 8"/>
          <p:cNvSpPr/>
          <p:nvPr/>
        </p:nvSpPr>
        <p:spPr>
          <a:xfrm>
            <a:off x="1506220" y="1386205"/>
            <a:ext cx="4297680" cy="44500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388100" y="1386205"/>
            <a:ext cx="4297680" cy="4450080"/>
          </a:xfrm>
          <a:prstGeom prst="roundRect">
            <a:avLst>
              <a:gd name="adj" fmla="val 401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13" name="Text 10"/>
          <p:cNvSpPr/>
          <p:nvPr/>
        </p:nvSpPr>
        <p:spPr>
          <a:xfrm>
            <a:off x="6388100" y="1386205"/>
            <a:ext cx="4297680" cy="44500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-3810" y="4144645"/>
            <a:ext cx="12206605" cy="27133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388100" y="4146927"/>
            <a:ext cx="4297680" cy="1689358"/>
          </a:xfrm>
          <a:custGeom>
            <a:avLst/>
            <a:gdLst/>
            <a:ahLst/>
            <a:cxnLst/>
            <a:rect l="l" t="t" r="r" b="b"/>
            <a:pathLst>
              <a:path w="4297680" h="1689358">
                <a:moveTo>
                  <a:pt x="0" y="0"/>
                </a:moveTo>
                <a:lnTo>
                  <a:pt x="55245" y="635"/>
                </a:lnTo>
                <a:lnTo>
                  <a:pt x="227330" y="4446"/>
                </a:lnTo>
                <a:lnTo>
                  <a:pt x="398145" y="9526"/>
                </a:lnTo>
                <a:lnTo>
                  <a:pt x="567690" y="16513"/>
                </a:lnTo>
                <a:lnTo>
                  <a:pt x="735330" y="24134"/>
                </a:lnTo>
                <a:lnTo>
                  <a:pt x="902335" y="33660"/>
                </a:lnTo>
                <a:lnTo>
                  <a:pt x="1067435" y="44457"/>
                </a:lnTo>
                <a:lnTo>
                  <a:pt x="1231265" y="56524"/>
                </a:lnTo>
                <a:lnTo>
                  <a:pt x="1393825" y="70496"/>
                </a:lnTo>
                <a:lnTo>
                  <a:pt x="1554480" y="85103"/>
                </a:lnTo>
                <a:lnTo>
                  <a:pt x="1713230" y="100980"/>
                </a:lnTo>
                <a:lnTo>
                  <a:pt x="1870710" y="118763"/>
                </a:lnTo>
                <a:lnTo>
                  <a:pt x="2026285" y="137181"/>
                </a:lnTo>
                <a:lnTo>
                  <a:pt x="2179955" y="157504"/>
                </a:lnTo>
                <a:lnTo>
                  <a:pt x="2332355" y="178462"/>
                </a:lnTo>
                <a:lnTo>
                  <a:pt x="2482215" y="201326"/>
                </a:lnTo>
                <a:lnTo>
                  <a:pt x="2630170" y="224824"/>
                </a:lnTo>
                <a:lnTo>
                  <a:pt x="2776220" y="249593"/>
                </a:lnTo>
                <a:lnTo>
                  <a:pt x="2919730" y="275632"/>
                </a:lnTo>
                <a:lnTo>
                  <a:pt x="3061335" y="302941"/>
                </a:lnTo>
                <a:lnTo>
                  <a:pt x="3201035" y="330886"/>
                </a:lnTo>
                <a:lnTo>
                  <a:pt x="3338195" y="360100"/>
                </a:lnTo>
                <a:lnTo>
                  <a:pt x="3473450" y="390585"/>
                </a:lnTo>
                <a:lnTo>
                  <a:pt x="3606165" y="422340"/>
                </a:lnTo>
                <a:cubicBezTo>
                  <a:pt x="3863975" y="480768"/>
                  <a:pt x="4330065" y="623665"/>
                  <a:pt x="4297680" y="616044"/>
                </a:cubicBezTo>
                <a:lnTo>
                  <a:pt x="4297680" y="1516612"/>
                </a:lnTo>
                <a:cubicBezTo>
                  <a:pt x="4300855" y="1613781"/>
                  <a:pt x="4211955" y="1691898"/>
                  <a:pt x="4124960" y="1689358"/>
                </a:cubicBezTo>
                <a:lnTo>
                  <a:pt x="172720" y="1689358"/>
                </a:lnTo>
                <a:cubicBezTo>
                  <a:pt x="75565" y="1692533"/>
                  <a:pt x="-2540" y="1603620"/>
                  <a:pt x="0" y="151661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</p:sp>
      <p:sp>
        <p:nvSpPr>
          <p:cNvPr id="17" name="Text 14"/>
          <p:cNvSpPr/>
          <p:nvPr/>
        </p:nvSpPr>
        <p:spPr>
          <a:xfrm>
            <a:off x="6388100" y="4146927"/>
            <a:ext cx="4297680" cy="1689358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506220" y="4146927"/>
            <a:ext cx="4297680" cy="1689358"/>
          </a:xfrm>
          <a:custGeom>
            <a:avLst/>
            <a:gdLst/>
            <a:ahLst/>
            <a:cxnLst/>
            <a:rect l="l" t="t" r="r" b="b"/>
            <a:pathLst>
              <a:path w="4297680" h="1689358">
                <a:moveTo>
                  <a:pt x="0" y="616044"/>
                </a:moveTo>
                <a:cubicBezTo>
                  <a:pt x="112395" y="574763"/>
                  <a:pt x="655320" y="425515"/>
                  <a:pt x="691515" y="422340"/>
                </a:cubicBezTo>
                <a:lnTo>
                  <a:pt x="824230" y="390585"/>
                </a:lnTo>
                <a:lnTo>
                  <a:pt x="959485" y="360100"/>
                </a:lnTo>
                <a:lnTo>
                  <a:pt x="1096645" y="330886"/>
                </a:lnTo>
                <a:lnTo>
                  <a:pt x="1236345" y="302941"/>
                </a:lnTo>
                <a:lnTo>
                  <a:pt x="1377950" y="275632"/>
                </a:lnTo>
                <a:lnTo>
                  <a:pt x="1521460" y="249593"/>
                </a:lnTo>
                <a:lnTo>
                  <a:pt x="1667510" y="224824"/>
                </a:lnTo>
                <a:lnTo>
                  <a:pt x="1815465" y="201326"/>
                </a:lnTo>
                <a:lnTo>
                  <a:pt x="1965325" y="178462"/>
                </a:lnTo>
                <a:lnTo>
                  <a:pt x="2117725" y="157504"/>
                </a:lnTo>
                <a:lnTo>
                  <a:pt x="2271395" y="137181"/>
                </a:lnTo>
                <a:lnTo>
                  <a:pt x="2426970" y="118763"/>
                </a:lnTo>
                <a:lnTo>
                  <a:pt x="2584450" y="100980"/>
                </a:lnTo>
                <a:lnTo>
                  <a:pt x="2743200" y="85103"/>
                </a:lnTo>
                <a:lnTo>
                  <a:pt x="2903855" y="70496"/>
                </a:lnTo>
                <a:lnTo>
                  <a:pt x="3066415" y="56524"/>
                </a:lnTo>
                <a:lnTo>
                  <a:pt x="3230245" y="44457"/>
                </a:lnTo>
                <a:lnTo>
                  <a:pt x="3395345" y="33660"/>
                </a:lnTo>
                <a:lnTo>
                  <a:pt x="3562350" y="24134"/>
                </a:lnTo>
                <a:lnTo>
                  <a:pt x="3729990" y="16513"/>
                </a:lnTo>
                <a:lnTo>
                  <a:pt x="3899535" y="9526"/>
                </a:lnTo>
                <a:lnTo>
                  <a:pt x="4070350" y="4446"/>
                </a:lnTo>
                <a:lnTo>
                  <a:pt x="4242435" y="635"/>
                </a:lnTo>
                <a:lnTo>
                  <a:pt x="4297680" y="0"/>
                </a:lnTo>
                <a:lnTo>
                  <a:pt x="4297680" y="1516612"/>
                </a:lnTo>
                <a:cubicBezTo>
                  <a:pt x="4300855" y="1613781"/>
                  <a:pt x="4211955" y="1691898"/>
                  <a:pt x="4124960" y="1689358"/>
                </a:cubicBezTo>
                <a:lnTo>
                  <a:pt x="172720" y="1689358"/>
                </a:lnTo>
                <a:cubicBezTo>
                  <a:pt x="75565" y="1692533"/>
                  <a:pt x="-2540" y="1603620"/>
                  <a:pt x="0" y="1516612"/>
                </a:cubicBezTo>
                <a:lnTo>
                  <a:pt x="0" y="616044"/>
                </a:lnTo>
                <a:close/>
              </a:path>
            </a:pathLst>
          </a:custGeom>
          <a:solidFill>
            <a:schemeClr val="accent1"/>
          </a:solidFill>
        </p:spPr>
      </p:sp>
      <p:sp>
        <p:nvSpPr>
          <p:cNvPr id="19" name="Text 16"/>
          <p:cNvSpPr/>
          <p:nvPr/>
        </p:nvSpPr>
        <p:spPr>
          <a:xfrm>
            <a:off x="1506220" y="4146927"/>
            <a:ext cx="4297680" cy="1689358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776095" y="4744720"/>
            <a:ext cx="3758565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竞态条件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778000" y="1621155"/>
            <a:ext cx="3756660" cy="13652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并发操作时，根节点指针竞争可能导致读取到空页或失效页，Remove操作可能释放尚在遍历的子节点，造成悬垂指针。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657975" y="4744720"/>
            <a:ext cx="3758565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性能瓶颈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659880" y="1621155"/>
            <a:ext cx="3756660" cy="13652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缺乏锁序规则，易出现死锁或丢失更新，实验评估显示，仅四线程随机写即可导致30%以上异常退出，严重影响系统稳定性。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48000" y="1278890"/>
            <a:ext cx="6096000" cy="12342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5105" y="2883535"/>
            <a:ext cx="6702425" cy="19367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改造总览与枚举定义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1610995" y="509270"/>
            <a:ext cx="8639810" cy="0"/>
          </a:xfrm>
          <a:prstGeom prst="line">
            <a:avLst/>
          </a:prstGeom>
          <a:noFill/>
          <a:ln w="15875">
            <a:solidFill>
              <a:srgbClr val="000000"/>
            </a:solidFill>
            <a:prstDash val="sysDot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2355215" y="6550025"/>
            <a:ext cx="8894445" cy="0"/>
          </a:xfrm>
          <a:prstGeom prst="line">
            <a:avLst/>
          </a:prstGeom>
          <a:noFill/>
          <a:ln w="15875">
            <a:solidFill>
              <a:srgbClr val="000000"/>
            </a:solidFill>
            <a:prstDash val="sysDot"/>
            <a:headEnd type="none"/>
            <a:tailEnd type="none"/>
          </a:ln>
        </p:spPr>
      </p:sp>
      <p:sp>
        <p:nvSpPr>
          <p:cNvPr id="8" name="Shape 4"/>
          <p:cNvSpPr/>
          <p:nvPr/>
        </p:nvSpPr>
        <p:spPr>
          <a:xfrm>
            <a:off x="11774805" y="1237615"/>
            <a:ext cx="0" cy="4104005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9" name="Shape 5"/>
          <p:cNvSpPr/>
          <p:nvPr/>
        </p:nvSpPr>
        <p:spPr>
          <a:xfrm flipV="1">
            <a:off x="586105" y="2072640"/>
            <a:ext cx="0" cy="4104005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</p:sp>
      <p:pic>
        <p:nvPicPr>
          <p:cNvPr id="11" name="Image 3" descr="https://kimi-img.moonshot.cn/pub/slides/slides_tmpl/image/25-09-05-13:17:14-d2t74mlnfo2stf9dig5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9720" y="354330"/>
            <a:ext cx="1334770" cy="304800"/>
          </a:xfrm>
          <a:prstGeom prst="rect">
            <a:avLst/>
          </a:prstGeom>
        </p:spPr>
      </p:pic>
      <p:pic>
        <p:nvPicPr>
          <p:cNvPr id="14" name="Image 6" descr="https://kimi-img.moonshot.cn/pub/slides/slides_tmpl/image/25-09-05-13:17:14-d2t74mlnfo2stf9dig5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6377305"/>
            <a:ext cx="1334770" cy="3048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594360" y="380365"/>
            <a:ext cx="438309" cy="436889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67130" y="380365"/>
            <a:ext cx="979995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Operation枚举：语义第一关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813425" y="2110740"/>
            <a:ext cx="5360035" cy="27095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921375" y="2241550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1" name="Text 8"/>
          <p:cNvSpPr/>
          <p:nvPr/>
        </p:nvSpPr>
        <p:spPr>
          <a:xfrm>
            <a:off x="5921375" y="2241550"/>
            <a:ext cx="5360035" cy="27095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915670" y="1682115"/>
            <a:ext cx="5360035" cy="27095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19785" y="1556385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5" name="Text 12"/>
          <p:cNvSpPr/>
          <p:nvPr/>
        </p:nvSpPr>
        <p:spPr>
          <a:xfrm>
            <a:off x="819785" y="1556385"/>
            <a:ext cx="5360035" cy="27095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-3810" y="5335270"/>
            <a:ext cx="12206605" cy="15227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4199255" y="1338990"/>
            <a:ext cx="1457325" cy="504006"/>
          </a:xfrm>
          <a:prstGeom prst="parallelogram">
            <a:avLst>
              <a:gd name="adj" fmla="val 20892"/>
            </a:avLst>
          </a:prstGeom>
          <a:solidFill>
            <a:schemeClr val="accent1"/>
          </a:solidFill>
        </p:spPr>
      </p:sp>
      <p:sp>
        <p:nvSpPr>
          <p:cNvPr id="19" name="Text 16"/>
          <p:cNvSpPr/>
          <p:nvPr/>
        </p:nvSpPr>
        <p:spPr>
          <a:xfrm>
            <a:off x="4199255" y="1338990"/>
            <a:ext cx="1457325" cy="50400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254760" y="2092325"/>
            <a:ext cx="3806190" cy="3695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明确操作意图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27405" y="2514600"/>
            <a:ext cx="4232910" cy="13328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新增enum class Operation，将隐式调用意图显式化，所有入口函数携带operation参数，实现一次传参、全程生效，为后续并发控制奠定基础。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471285" y="4613685"/>
            <a:ext cx="1457325" cy="504006"/>
          </a:xfrm>
          <a:prstGeom prst="parallelogram">
            <a:avLst>
              <a:gd name="adj" fmla="val 20892"/>
            </a:avLst>
          </a:prstGeom>
          <a:solidFill>
            <a:schemeClr val="accent1"/>
          </a:solidFill>
        </p:spPr>
      </p:sp>
      <p:sp>
        <p:nvSpPr>
          <p:cNvPr id="23" name="Text 20"/>
          <p:cNvSpPr/>
          <p:nvPr/>
        </p:nvSpPr>
        <p:spPr>
          <a:xfrm>
            <a:off x="6471285" y="4613685"/>
            <a:ext cx="1457325" cy="50400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6994525" y="2595245"/>
            <a:ext cx="3806825" cy="3695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代码优化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6939915" y="3034665"/>
            <a:ext cx="4233600" cy="86240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通过枚举化消除魔术字，降低状态分支复杂度，为编译期检查提供可能，是迈向并发安全的关键改动，仅三行代码却意义重大。</a:t>
            </a:r>
            <a:endParaRPr lang="en-US" sz="1600" dirty="0"/>
          </a:p>
        </p:txBody>
      </p:sp>
      <p:pic>
        <p:nvPicPr>
          <p:cNvPr id="26" name="图片 25" descr="QQ20251215-1039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55" y="4395470"/>
            <a:ext cx="5153025" cy="11715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971055" y="748041"/>
            <a:ext cx="292595" cy="29145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 rot="21000000">
            <a:off x="1001395" y="1683385"/>
            <a:ext cx="2458085" cy="389572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 rot="21000000">
            <a:off x="4448810" y="930910"/>
            <a:ext cx="2458085" cy="34810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 rot="21000000">
            <a:off x="8154670" y="765175"/>
            <a:ext cx="2458085" cy="482092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1167130" y="380365"/>
            <a:ext cx="979995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根锁升级：热点不再阻塞</a:t>
            </a:r>
            <a:endParaRPr lang="en-US" sz="1600" dirty="0"/>
          </a:p>
        </p:txBody>
      </p:sp>
      <p:sp>
        <p:nvSpPr>
          <p:cNvPr id="17" name="Text 11"/>
          <p:cNvSpPr/>
          <p:nvPr>
            <p:custDataLst>
              <p:tags r:id="rId1"/>
            </p:custDataLst>
          </p:nvPr>
        </p:nvSpPr>
        <p:spPr>
          <a:xfrm>
            <a:off x="1381125" y="1391920"/>
            <a:ext cx="2138680" cy="3568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引入读写锁</a:t>
            </a:r>
            <a:endParaRPr lang="en-US" sz="1600" dirty="0"/>
          </a:p>
        </p:txBody>
      </p:sp>
      <p:sp>
        <p:nvSpPr>
          <p:cNvPr id="18" name="Text 12"/>
          <p:cNvSpPr/>
          <p:nvPr>
            <p:custDataLst>
              <p:tags r:id="rId2"/>
            </p:custDataLst>
          </p:nvPr>
        </p:nvSpPr>
        <p:spPr>
          <a:xfrm>
            <a:off x="1381125" y="1777365"/>
            <a:ext cx="2176145" cy="13061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在类定义中植入ReaderWriterLatch root_page_id_latch_，并配套WLock/RLock接口，为根节点提供并发控制。</a:t>
            </a:r>
            <a:endParaRPr lang="en-US" sz="1600" dirty="0"/>
          </a:p>
        </p:txBody>
      </p:sp>
      <p:sp>
        <p:nvSpPr>
          <p:cNvPr id="19" name="Text 13"/>
          <p:cNvSpPr/>
          <p:nvPr>
            <p:custDataLst>
              <p:tags r:id="rId3"/>
            </p:custDataLst>
          </p:nvPr>
        </p:nvSpPr>
        <p:spPr>
          <a:xfrm>
            <a:off x="4998085" y="1104265"/>
            <a:ext cx="2138680" cy="4178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提升并行度</a:t>
            </a:r>
            <a:endParaRPr lang="en-US" sz="1600" dirty="0"/>
          </a:p>
        </p:txBody>
      </p:sp>
      <p:sp>
        <p:nvSpPr>
          <p:cNvPr id="20" name="Text 14"/>
          <p:cNvSpPr/>
          <p:nvPr>
            <p:custDataLst>
              <p:tags r:id="rId4"/>
            </p:custDataLst>
          </p:nvPr>
        </p:nvSpPr>
        <p:spPr>
          <a:xfrm>
            <a:off x="4998085" y="1522095"/>
            <a:ext cx="2176145" cy="15614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搜索路径加读锁保证树形稳定，写路径拿写锁防止结构变更，读线程间无阻塞，写线程仅需短暂独占，显著提升读写并行度。</a:t>
            </a:r>
            <a:endParaRPr lang="en-US" sz="1600" dirty="0"/>
          </a:p>
        </p:txBody>
      </p:sp>
      <p:sp>
        <p:nvSpPr>
          <p:cNvPr id="21" name="Text 15"/>
          <p:cNvSpPr/>
          <p:nvPr>
            <p:custDataLst>
              <p:tags r:id="rId5"/>
            </p:custDataLst>
          </p:nvPr>
        </p:nvSpPr>
        <p:spPr>
          <a:xfrm>
            <a:off x="8615045" y="1062355"/>
            <a:ext cx="2138680" cy="4171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对比旧版</a:t>
            </a:r>
            <a:endParaRPr lang="en-US" sz="1600" dirty="0"/>
          </a:p>
        </p:txBody>
      </p:sp>
      <p:sp>
        <p:nvSpPr>
          <p:cNvPr id="22" name="Text 16"/>
          <p:cNvSpPr/>
          <p:nvPr>
            <p:custDataLst>
              <p:tags r:id="rId6"/>
            </p:custDataLst>
          </p:nvPr>
        </p:nvSpPr>
        <p:spPr>
          <a:xfrm>
            <a:off x="8615045" y="1549400"/>
            <a:ext cx="2176145" cy="15652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对比旧代码根节点裸指针方式，证明根锁是使B+树从单线程跃升到多线程的核心杠杆，解决了并发瓶颈问题。</a:t>
            </a:r>
            <a:endParaRPr lang="en-US" sz="1600" dirty="0"/>
          </a:p>
        </p:txBody>
      </p:sp>
      <p:pic>
        <p:nvPicPr>
          <p:cNvPr id="23" name="图片 22" descr="QQ20251215-1044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9065" y="3155315"/>
            <a:ext cx="4589780" cy="3543935"/>
          </a:xfrm>
          <a:prstGeom prst="rect">
            <a:avLst/>
          </a:prstGeom>
        </p:spPr>
      </p:pic>
      <p:pic>
        <p:nvPicPr>
          <p:cNvPr id="24" name="图片 23" descr="QQ20251215-10445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04230" y="2926715"/>
            <a:ext cx="4446270" cy="38195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     Buffer_pool_manager_instance.cpp</a:t>
            </a:r>
            <a:r>
              <a:rPr lang="zh-CN" altLang="en-US"/>
              <a:t>的工作</a:t>
            </a:r>
            <a:endParaRPr lang="zh-CN" altLang="en-US" dirty="0"/>
          </a:p>
        </p:txBody>
      </p:sp>
      <p:graphicFrame>
        <p:nvGraphicFramePr>
          <p:cNvPr id="36" name="内容占位符 35"/>
          <p:cNvGraphicFramePr>
            <a:graphicFrameLocks noGrp="1"/>
          </p:cNvGraphicFramePr>
          <p:nvPr>
            <p:ph idx="1"/>
          </p:nvPr>
        </p:nvGraphicFramePr>
        <p:xfrm>
          <a:off x="4811952" y="1853348"/>
          <a:ext cx="6492240" cy="43998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/>
              <a:t>负责人：梁志僮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707011" y="409693"/>
            <a:ext cx="6597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1.</a:t>
            </a:r>
            <a:r>
              <a:rPr lang="en-US" altLang="zh-CN" b="0" dirty="0">
                <a:solidFill>
                  <a:srgbClr val="DCDCAA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zh-CN" b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NewPgImp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762244" y="963495"/>
            <a:ext cx="6541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70C0"/>
                </a:solidFill>
              </a:rPr>
              <a:t>该方法的作用是创建新的页面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48000" y="1278890"/>
            <a:ext cx="6096000" cy="12342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5105" y="2883535"/>
            <a:ext cx="6702425" cy="9207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查找路径与锁管理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1610995" y="509270"/>
            <a:ext cx="8639810" cy="0"/>
          </a:xfrm>
          <a:prstGeom prst="line">
            <a:avLst/>
          </a:prstGeom>
          <a:noFill/>
          <a:ln w="15875">
            <a:solidFill>
              <a:srgbClr val="000000"/>
            </a:solidFill>
            <a:prstDash val="sysDot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2355215" y="6550025"/>
            <a:ext cx="8894445" cy="0"/>
          </a:xfrm>
          <a:prstGeom prst="line">
            <a:avLst/>
          </a:prstGeom>
          <a:noFill/>
          <a:ln w="15875">
            <a:solidFill>
              <a:srgbClr val="000000"/>
            </a:solidFill>
            <a:prstDash val="sysDot"/>
            <a:headEnd type="none"/>
            <a:tailEnd type="none"/>
          </a:ln>
        </p:spPr>
      </p:sp>
      <p:sp>
        <p:nvSpPr>
          <p:cNvPr id="8" name="Shape 4"/>
          <p:cNvSpPr/>
          <p:nvPr/>
        </p:nvSpPr>
        <p:spPr>
          <a:xfrm>
            <a:off x="11774805" y="1237615"/>
            <a:ext cx="0" cy="4104005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9" name="Shape 5"/>
          <p:cNvSpPr/>
          <p:nvPr/>
        </p:nvSpPr>
        <p:spPr>
          <a:xfrm flipV="1">
            <a:off x="586105" y="2072640"/>
            <a:ext cx="0" cy="4104005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</p:sp>
      <p:pic>
        <p:nvPicPr>
          <p:cNvPr id="11" name="Image 3" descr="https://kimi-img.moonshot.cn/pub/slides/slides_tmpl/image/25-09-05-13:17:14-d2t74mlnfo2stf9dig5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9720" y="354330"/>
            <a:ext cx="1334770" cy="304800"/>
          </a:xfrm>
          <a:prstGeom prst="rect">
            <a:avLst/>
          </a:prstGeom>
        </p:spPr>
      </p:pic>
      <p:pic>
        <p:nvPicPr>
          <p:cNvPr id="14" name="Image 6" descr="https://kimi-img.moonshot.cn/pub/slides/slides_tmpl/image/25-09-05-13:17:14-d2t74mlnfo2stf9dig5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6377305"/>
            <a:ext cx="1334770" cy="3048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 flipV="1">
            <a:off x="971055" y="748041"/>
            <a:ext cx="292595" cy="291454"/>
          </a:xfrm>
          <a:prstGeom prst="plaque">
            <a:avLst>
              <a:gd name="adj" fmla="val 50000"/>
            </a:avLst>
          </a:prstGeom>
          <a:solidFill>
            <a:srgbClr val="000000"/>
          </a:solidFill>
        </p:spPr>
      </p:sp>
      <p:sp>
        <p:nvSpPr>
          <p:cNvPr id="4" name="Text 1"/>
          <p:cNvSpPr/>
          <p:nvPr/>
        </p:nvSpPr>
        <p:spPr>
          <a:xfrm>
            <a:off x="971055" y="748041"/>
            <a:ext cx="292595" cy="29145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flipV="1">
            <a:off x="594360" y="380365"/>
            <a:ext cx="438309" cy="436889"/>
          </a:xfrm>
          <a:prstGeom prst="plaque">
            <a:avLst>
              <a:gd name="adj" fmla="val 50000"/>
            </a:avLst>
          </a:prstGeom>
          <a:solidFill>
            <a:srgbClr val="000000"/>
          </a:solidFill>
        </p:spPr>
      </p:sp>
      <p:sp>
        <p:nvSpPr>
          <p:cNvPr id="6" name="Text 3"/>
          <p:cNvSpPr/>
          <p:nvPr/>
        </p:nvSpPr>
        <p:spPr>
          <a:xfrm>
            <a:off x="594360" y="380365"/>
            <a:ext cx="438309" cy="436889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67130" y="422275"/>
            <a:ext cx="979995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FindLeaf统一路径与锁传递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682355" y="-13970"/>
            <a:ext cx="3520440" cy="68719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>
            <p:custDataLst>
              <p:tags r:id="rId1"/>
            </p:custDataLst>
          </p:nvPr>
        </p:nvSpPr>
        <p:spPr>
          <a:xfrm>
            <a:off x="406400" y="1518285"/>
            <a:ext cx="8239760" cy="179387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1" name="Text 8"/>
          <p:cNvSpPr/>
          <p:nvPr/>
        </p:nvSpPr>
        <p:spPr>
          <a:xfrm>
            <a:off x="873760" y="1549400"/>
            <a:ext cx="9264015" cy="176784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>
            <p:custDataLst>
              <p:tags r:id="rId2"/>
            </p:custDataLst>
          </p:nvPr>
        </p:nvSpPr>
        <p:spPr>
          <a:xfrm>
            <a:off x="644525" y="1745615"/>
            <a:ext cx="1179830" cy="134556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</p:sp>
      <p:sp>
        <p:nvSpPr>
          <p:cNvPr id="13" name="Text 10"/>
          <p:cNvSpPr/>
          <p:nvPr/>
        </p:nvSpPr>
        <p:spPr>
          <a:xfrm>
            <a:off x="1046480" y="1765300"/>
            <a:ext cx="1325880" cy="13258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>
            <p:custDataLst>
              <p:tags r:id="rId3"/>
            </p:custDataLst>
          </p:nvPr>
        </p:nvSpPr>
        <p:spPr>
          <a:xfrm>
            <a:off x="221615" y="3317240"/>
            <a:ext cx="8239760" cy="127127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5" name="Text 12"/>
          <p:cNvSpPr/>
          <p:nvPr/>
        </p:nvSpPr>
        <p:spPr>
          <a:xfrm>
            <a:off x="808355" y="3789680"/>
            <a:ext cx="9264015" cy="176784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>
            <p:custDataLst>
              <p:tags r:id="rId4"/>
            </p:custDataLst>
          </p:nvPr>
        </p:nvSpPr>
        <p:spPr>
          <a:xfrm>
            <a:off x="590550" y="3382010"/>
            <a:ext cx="1179830" cy="13665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</p:sp>
      <p:sp>
        <p:nvSpPr>
          <p:cNvPr id="17" name="Text 14"/>
          <p:cNvSpPr/>
          <p:nvPr/>
        </p:nvSpPr>
        <p:spPr>
          <a:xfrm>
            <a:off x="1046480" y="4010660"/>
            <a:ext cx="1325880" cy="13258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5"/>
          <p:cNvSpPr/>
          <p:nvPr>
            <p:custDataLst>
              <p:tags r:id="rId5"/>
            </p:custDataLst>
          </p:nvPr>
        </p:nvSpPr>
        <p:spPr>
          <a:xfrm>
            <a:off x="821055" y="2018030"/>
            <a:ext cx="864870" cy="6915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6"/>
          <p:cNvSpPr/>
          <p:nvPr>
            <p:custDataLst>
              <p:tags r:id="rId6"/>
            </p:custDataLst>
          </p:nvPr>
        </p:nvSpPr>
        <p:spPr>
          <a:xfrm>
            <a:off x="2228850" y="1818640"/>
            <a:ext cx="6029325" cy="2800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路径优化</a:t>
            </a:r>
            <a:endParaRPr lang="en-US" sz="1600" dirty="0"/>
          </a:p>
        </p:txBody>
      </p:sp>
      <p:sp>
        <p:nvSpPr>
          <p:cNvPr id="20" name="Text 17"/>
          <p:cNvSpPr/>
          <p:nvPr>
            <p:custDataLst>
              <p:tags r:id="rId7"/>
            </p:custDataLst>
          </p:nvPr>
        </p:nvSpPr>
        <p:spPr>
          <a:xfrm>
            <a:off x="2228850" y="2165985"/>
            <a:ext cx="6029325" cy="5829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新版本将原分散的遍历逻辑收拢到FindLeaf，依据operation决定RLatch或WLatch，实现统一查找路径。</a:t>
            </a:r>
            <a:endParaRPr lang="en-US" sz="1600" dirty="0"/>
          </a:p>
        </p:txBody>
      </p:sp>
      <p:sp>
        <p:nvSpPr>
          <p:cNvPr id="21" name="Text 18"/>
          <p:cNvSpPr/>
          <p:nvPr>
            <p:custDataLst>
              <p:tags r:id="rId8"/>
            </p:custDataLst>
          </p:nvPr>
        </p:nvSpPr>
        <p:spPr>
          <a:xfrm>
            <a:off x="767080" y="3654425"/>
            <a:ext cx="864870" cy="7023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2" name="Text 19"/>
          <p:cNvSpPr/>
          <p:nvPr>
            <p:custDataLst>
              <p:tags r:id="rId9"/>
            </p:custDataLst>
          </p:nvPr>
        </p:nvSpPr>
        <p:spPr>
          <a:xfrm>
            <a:off x="2174875" y="3455035"/>
            <a:ext cx="6029325" cy="2844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锁传递机制</a:t>
            </a:r>
            <a:endParaRPr lang="en-US" sz="1600" dirty="0"/>
          </a:p>
        </p:txBody>
      </p:sp>
      <p:sp>
        <p:nvSpPr>
          <p:cNvPr id="23" name="Text 20"/>
          <p:cNvSpPr/>
          <p:nvPr>
            <p:custDataLst>
              <p:tags r:id="rId10"/>
            </p:custDataLst>
          </p:nvPr>
        </p:nvSpPr>
        <p:spPr>
          <a:xfrm>
            <a:off x="2174875" y="3802380"/>
            <a:ext cx="6029325" cy="5918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在下降过程中记录安全节点，一旦确认后续不再分裂或合并，即可提前释放祖先写锁，降低临界区长度，提升并发性能。</a:t>
            </a:r>
            <a:endParaRPr lang="en-US" sz="1600" dirty="0"/>
          </a:p>
        </p:txBody>
      </p:sp>
      <p:pic>
        <p:nvPicPr>
          <p:cNvPr id="24" name="图片 23" descr="QQ20251215-10491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72360" y="4588510"/>
            <a:ext cx="6376035" cy="21272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971055" y="748041"/>
            <a:ext cx="292595" cy="29145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67130" y="380365"/>
            <a:ext cx="979995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事务页集与锁释放队列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89000" y="1492250"/>
            <a:ext cx="452755" cy="3295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350929" y="921385"/>
            <a:ext cx="334361" cy="33528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</p:spPr>
      </p:sp>
      <p:sp>
        <p:nvSpPr>
          <p:cNvPr id="11" name="Text 8"/>
          <p:cNvSpPr/>
          <p:nvPr/>
        </p:nvSpPr>
        <p:spPr>
          <a:xfrm>
            <a:off x="1342390" y="1473200"/>
            <a:ext cx="334645" cy="3295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>
            <p:custDataLst>
              <p:tags r:id="rId1"/>
            </p:custDataLst>
          </p:nvPr>
        </p:nvSpPr>
        <p:spPr>
          <a:xfrm>
            <a:off x="1038860" y="3398520"/>
            <a:ext cx="4571365" cy="1647825"/>
          </a:xfrm>
          <a:prstGeom prst="roundRect">
            <a:avLst>
              <a:gd name="adj" fmla="val 7677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97B8F4"/>
                </a:gs>
                <a:gs pos="100000">
                  <a:srgbClr val="5289ED"/>
                </a:gs>
              </a:gsLst>
              <a:lin ang="2700000" scaled="1"/>
            </a:gra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6480" y="3398520"/>
            <a:ext cx="4571365" cy="26663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>
            <p:custDataLst>
              <p:tags r:id="rId2"/>
            </p:custDataLst>
          </p:nvPr>
        </p:nvSpPr>
        <p:spPr>
          <a:xfrm>
            <a:off x="1031240" y="3383280"/>
            <a:ext cx="4586605" cy="64008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5289ED"/>
          </a:solidFill>
        </p:spPr>
      </p:sp>
      <p:sp>
        <p:nvSpPr>
          <p:cNvPr id="15" name="Text 12"/>
          <p:cNvSpPr/>
          <p:nvPr/>
        </p:nvSpPr>
        <p:spPr>
          <a:xfrm>
            <a:off x="1031240" y="3383280"/>
            <a:ext cx="4586605" cy="6400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>
            <p:custDataLst>
              <p:tags r:id="rId3"/>
            </p:custDataLst>
          </p:nvPr>
        </p:nvSpPr>
        <p:spPr>
          <a:xfrm>
            <a:off x="6134100" y="3398520"/>
            <a:ext cx="4571365" cy="1584325"/>
          </a:xfrm>
          <a:prstGeom prst="roundRect">
            <a:avLst>
              <a:gd name="adj" fmla="val 7677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97B8F4"/>
                </a:gs>
                <a:gs pos="100000">
                  <a:srgbClr val="5289ED"/>
                </a:gs>
              </a:gsLst>
              <a:lin ang="2700000" scaled="1"/>
            </a:gra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134100" y="3398520"/>
            <a:ext cx="4571365" cy="271272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>
            <p:custDataLst>
              <p:tags r:id="rId4"/>
            </p:custDataLst>
          </p:nvPr>
        </p:nvSpPr>
        <p:spPr>
          <a:xfrm>
            <a:off x="6126480" y="3383280"/>
            <a:ext cx="4586605" cy="64008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5289ED"/>
          </a:solidFill>
        </p:spPr>
      </p:sp>
      <p:sp>
        <p:nvSpPr>
          <p:cNvPr id="19" name="Text 16"/>
          <p:cNvSpPr/>
          <p:nvPr/>
        </p:nvSpPr>
        <p:spPr>
          <a:xfrm>
            <a:off x="6126480" y="3383280"/>
            <a:ext cx="4586605" cy="6400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675130" y="819785"/>
            <a:ext cx="4643755" cy="5086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事务页集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6930" y="1365250"/>
            <a:ext cx="9794240" cy="5295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引入transaction-&gt;page_set_双向链表，按顺序保存沿途写锁页面，为锁释放提供依据。</a:t>
            </a:r>
            <a:endParaRPr lang="en-US" sz="1600" dirty="0"/>
          </a:p>
        </p:txBody>
      </p:sp>
      <p:sp>
        <p:nvSpPr>
          <p:cNvPr id="22" name="Text 19"/>
          <p:cNvSpPr/>
          <p:nvPr>
            <p:custDataLst>
              <p:tags r:id="rId5"/>
            </p:custDataLst>
          </p:nvPr>
        </p:nvSpPr>
        <p:spPr>
          <a:xfrm>
            <a:off x="1223645" y="3503930"/>
            <a:ext cx="4202430" cy="3034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锁释放队列</a:t>
            </a:r>
            <a:endParaRPr lang="en-US" sz="1600" dirty="0"/>
          </a:p>
        </p:txBody>
      </p:sp>
      <p:sp>
        <p:nvSpPr>
          <p:cNvPr id="23" name="Text 20"/>
          <p:cNvSpPr/>
          <p:nvPr>
            <p:custDataLst>
              <p:tags r:id="rId6"/>
            </p:custDataLst>
          </p:nvPr>
        </p:nvSpPr>
        <p:spPr>
          <a:xfrm>
            <a:off x="1231900" y="4069080"/>
            <a:ext cx="4185920" cy="9509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ReleaseLatchFromQueue依次WUnlatch并Unpin，确保锁序与树高度序一致，有效避免死锁问题。</a:t>
            </a:r>
            <a:endParaRPr lang="en-US" sz="1600" dirty="0"/>
          </a:p>
        </p:txBody>
      </p:sp>
      <p:sp>
        <p:nvSpPr>
          <p:cNvPr id="24" name="Text 21"/>
          <p:cNvSpPr/>
          <p:nvPr>
            <p:custDataLst>
              <p:tags r:id="rId7"/>
            </p:custDataLst>
          </p:nvPr>
        </p:nvSpPr>
        <p:spPr>
          <a:xfrm>
            <a:off x="6318885" y="3503930"/>
            <a:ext cx="4202430" cy="3034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对比旧版</a:t>
            </a:r>
            <a:endParaRPr lang="en-US" sz="1600" dirty="0"/>
          </a:p>
        </p:txBody>
      </p:sp>
      <p:sp>
        <p:nvSpPr>
          <p:cNvPr id="25" name="Text 22"/>
          <p:cNvSpPr/>
          <p:nvPr>
            <p:custDataLst>
              <p:tags r:id="rId8"/>
            </p:custDataLst>
          </p:nvPr>
        </p:nvSpPr>
        <p:spPr>
          <a:xfrm>
            <a:off x="6327140" y="4069080"/>
            <a:ext cx="4185920" cy="9509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对比旧版随手Unpin造成的锁序倒置风险，新方案通过事务页集在父节点分裂完成后一次性释放祖代写锁，实现高效并发策略。</a:t>
            </a:r>
            <a:endParaRPr lang="en-US" sz="1600" dirty="0"/>
          </a:p>
        </p:txBody>
      </p:sp>
      <p:sp>
        <p:nvSpPr>
          <p:cNvPr id="31" name="Shape 9"/>
          <p:cNvSpPr/>
          <p:nvPr>
            <p:custDataLst>
              <p:tags r:id="rId9"/>
            </p:custDataLst>
          </p:nvPr>
        </p:nvSpPr>
        <p:spPr>
          <a:xfrm>
            <a:off x="1038860" y="2317115"/>
            <a:ext cx="4571365" cy="2712720"/>
          </a:xfrm>
          <a:prstGeom prst="roundRect">
            <a:avLst>
              <a:gd name="adj" fmla="val 767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32" name="Shape 11"/>
          <p:cNvSpPr/>
          <p:nvPr>
            <p:custDataLst>
              <p:tags r:id="rId10"/>
            </p:custDataLst>
          </p:nvPr>
        </p:nvSpPr>
        <p:spPr>
          <a:xfrm>
            <a:off x="1031240" y="1889760"/>
            <a:ext cx="4586605" cy="659765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1"/>
          </a:solidFill>
        </p:spPr>
      </p:sp>
      <p:sp>
        <p:nvSpPr>
          <p:cNvPr id="33" name="Shape 13"/>
          <p:cNvSpPr/>
          <p:nvPr>
            <p:custDataLst>
              <p:tags r:id="rId11"/>
            </p:custDataLst>
          </p:nvPr>
        </p:nvSpPr>
        <p:spPr>
          <a:xfrm>
            <a:off x="6134100" y="1885950"/>
            <a:ext cx="4571365" cy="3143885"/>
          </a:xfrm>
          <a:prstGeom prst="roundRect">
            <a:avLst>
              <a:gd name="adj" fmla="val 767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34" name="Shape 15"/>
          <p:cNvSpPr/>
          <p:nvPr>
            <p:custDataLst>
              <p:tags r:id="rId12"/>
            </p:custDataLst>
          </p:nvPr>
        </p:nvSpPr>
        <p:spPr>
          <a:xfrm>
            <a:off x="6126480" y="1898015"/>
            <a:ext cx="4586605" cy="549275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1"/>
          </a:solidFill>
        </p:spPr>
      </p:sp>
      <p:sp>
        <p:nvSpPr>
          <p:cNvPr id="35" name="Text 19"/>
          <p:cNvSpPr/>
          <p:nvPr>
            <p:custDataLst>
              <p:tags r:id="rId13"/>
            </p:custDataLst>
          </p:nvPr>
        </p:nvSpPr>
        <p:spPr>
          <a:xfrm>
            <a:off x="1223645" y="2032635"/>
            <a:ext cx="4202430" cy="3873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锁释放队列</a:t>
            </a:r>
            <a:endParaRPr lang="en-US" sz="1600" dirty="0"/>
          </a:p>
        </p:txBody>
      </p:sp>
      <p:sp>
        <p:nvSpPr>
          <p:cNvPr id="36" name="Text 20"/>
          <p:cNvSpPr/>
          <p:nvPr>
            <p:custDataLst>
              <p:tags r:id="rId14"/>
            </p:custDataLst>
          </p:nvPr>
        </p:nvSpPr>
        <p:spPr>
          <a:xfrm>
            <a:off x="1231900" y="2630805"/>
            <a:ext cx="4185920" cy="9709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ReleaseLatchFromQueue依次WUnlatch并Unpin，确保锁序与树高度序一致，有效避免死锁问题。</a:t>
            </a:r>
            <a:endParaRPr lang="en-US" sz="1600" dirty="0"/>
          </a:p>
        </p:txBody>
      </p:sp>
      <p:sp>
        <p:nvSpPr>
          <p:cNvPr id="37" name="Text 21"/>
          <p:cNvSpPr/>
          <p:nvPr>
            <p:custDataLst>
              <p:tags r:id="rId15"/>
            </p:custDataLst>
          </p:nvPr>
        </p:nvSpPr>
        <p:spPr>
          <a:xfrm>
            <a:off x="6318885" y="2000250"/>
            <a:ext cx="4202430" cy="4254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对比旧版</a:t>
            </a:r>
            <a:endParaRPr lang="en-US" sz="1600" dirty="0"/>
          </a:p>
        </p:txBody>
      </p:sp>
      <p:sp>
        <p:nvSpPr>
          <p:cNvPr id="38" name="Text 22"/>
          <p:cNvSpPr/>
          <p:nvPr>
            <p:custDataLst>
              <p:tags r:id="rId16"/>
            </p:custDataLst>
          </p:nvPr>
        </p:nvSpPr>
        <p:spPr>
          <a:xfrm>
            <a:off x="6327140" y="2530475"/>
            <a:ext cx="4185920" cy="10401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对比旧版随手Unpin造成的锁序倒置风险，新方案通过事务页集在父节点分裂完成后一次性释放祖代写锁，实现高效并发策略。</a:t>
            </a:r>
            <a:endParaRPr lang="en-US" sz="1600" dirty="0"/>
          </a:p>
        </p:txBody>
      </p:sp>
      <p:pic>
        <p:nvPicPr>
          <p:cNvPr id="51" name="图片 50" descr="QQ20251215-105520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36930" y="3812540"/>
            <a:ext cx="5296535" cy="2950845"/>
          </a:xfrm>
          <a:prstGeom prst="rect">
            <a:avLst/>
          </a:prstGeom>
        </p:spPr>
      </p:pic>
      <p:pic>
        <p:nvPicPr>
          <p:cNvPr id="52" name="图片 51" descr="QQ20251215-105527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134735" y="3813175"/>
            <a:ext cx="5401945" cy="29254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48000" y="1278890"/>
            <a:ext cx="6096000" cy="12342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5105" y="2883535"/>
            <a:ext cx="6702425" cy="19367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插入流程与分裂改进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594360" y="380365"/>
            <a:ext cx="438309" cy="436889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67130" y="380365"/>
            <a:ext cx="979995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Insert接口：从根锁到叶锁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391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5289E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39190" y="1641475"/>
            <a:ext cx="3119120" cy="41941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51255" y="5075555"/>
            <a:ext cx="3107690" cy="761365"/>
          </a:xfrm>
          <a:prstGeom prst="rtTriangle">
            <a:avLst/>
          </a:prstGeom>
          <a:solidFill>
            <a:schemeClr val="accent1"/>
          </a:solidFill>
        </p:spPr>
      </p:sp>
      <p:sp>
        <p:nvSpPr>
          <p:cNvPr id="11" name="Text 8"/>
          <p:cNvSpPr/>
          <p:nvPr/>
        </p:nvSpPr>
        <p:spPr>
          <a:xfrm>
            <a:off x="1151255" y="5075555"/>
            <a:ext cx="3107690" cy="7613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flipH="1">
            <a:off x="1150620" y="4772025"/>
            <a:ext cx="3107690" cy="1064895"/>
          </a:xfrm>
          <a:prstGeom prst="rtTriangle">
            <a:avLst/>
          </a:prstGeom>
          <a:solidFill>
            <a:schemeClr val="accent1"/>
          </a:solidFill>
        </p:spPr>
      </p:sp>
      <p:sp>
        <p:nvSpPr>
          <p:cNvPr id="13" name="Text 10"/>
          <p:cNvSpPr/>
          <p:nvPr/>
        </p:nvSpPr>
        <p:spPr>
          <a:xfrm>
            <a:off x="1150620" y="4772025"/>
            <a:ext cx="3107690" cy="10648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5808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5289ED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580890" y="1641475"/>
            <a:ext cx="3119120" cy="41941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592955" y="5075555"/>
            <a:ext cx="3107690" cy="761365"/>
          </a:xfrm>
          <a:prstGeom prst="rtTriangle">
            <a:avLst/>
          </a:prstGeom>
          <a:solidFill>
            <a:schemeClr val="accent1"/>
          </a:solidFill>
        </p:spPr>
      </p:sp>
      <p:sp>
        <p:nvSpPr>
          <p:cNvPr id="17" name="Text 14"/>
          <p:cNvSpPr/>
          <p:nvPr/>
        </p:nvSpPr>
        <p:spPr>
          <a:xfrm>
            <a:off x="4592955" y="5075555"/>
            <a:ext cx="3107690" cy="7613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 flipH="1">
            <a:off x="4592320" y="4772025"/>
            <a:ext cx="3107690" cy="1064895"/>
          </a:xfrm>
          <a:prstGeom prst="rtTriangle">
            <a:avLst/>
          </a:prstGeom>
          <a:solidFill>
            <a:schemeClr val="accent1"/>
          </a:solidFill>
        </p:spPr>
      </p:sp>
      <p:sp>
        <p:nvSpPr>
          <p:cNvPr id="19" name="Text 16"/>
          <p:cNvSpPr/>
          <p:nvPr/>
        </p:nvSpPr>
        <p:spPr>
          <a:xfrm>
            <a:off x="4592320" y="4772025"/>
            <a:ext cx="3107690" cy="10648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022590" y="1641475"/>
            <a:ext cx="3119120" cy="4194175"/>
          </a:xfrm>
          <a:prstGeom prst="roundRect">
            <a:avLst>
              <a:gd name="adj" fmla="val 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21" name="Text 18"/>
          <p:cNvSpPr/>
          <p:nvPr/>
        </p:nvSpPr>
        <p:spPr>
          <a:xfrm>
            <a:off x="8022590" y="1641475"/>
            <a:ext cx="3119120" cy="419417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8034655" y="5075555"/>
            <a:ext cx="3107690" cy="761365"/>
          </a:xfrm>
          <a:prstGeom prst="rtTriangle">
            <a:avLst/>
          </a:prstGeom>
          <a:solidFill>
            <a:schemeClr val="accent1"/>
          </a:solidFill>
        </p:spPr>
      </p:sp>
      <p:sp>
        <p:nvSpPr>
          <p:cNvPr id="23" name="Text 20"/>
          <p:cNvSpPr/>
          <p:nvPr/>
        </p:nvSpPr>
        <p:spPr>
          <a:xfrm>
            <a:off x="8034655" y="5075555"/>
            <a:ext cx="3107690" cy="7613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 flipH="1">
            <a:off x="8034020" y="4772025"/>
            <a:ext cx="3107690" cy="1064895"/>
          </a:xfrm>
          <a:prstGeom prst="rtTriangle">
            <a:avLst/>
          </a:prstGeom>
          <a:solidFill>
            <a:schemeClr val="accent1"/>
          </a:solidFill>
        </p:spPr>
      </p:sp>
      <p:sp>
        <p:nvSpPr>
          <p:cNvPr id="25" name="Text 22"/>
          <p:cNvSpPr/>
          <p:nvPr/>
        </p:nvSpPr>
        <p:spPr>
          <a:xfrm>
            <a:off x="8034020" y="4772025"/>
            <a:ext cx="3107690" cy="10648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365885" y="1803400"/>
            <a:ext cx="2655570" cy="2762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根锁保护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346835" y="2470785"/>
            <a:ext cx="2694940" cy="9600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新Insert入口先加根写锁，再调用FindLeaf定位叶节点，确保插入过程的线程安全。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4807585" y="1803400"/>
            <a:ext cx="2655570" cy="2762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队列维护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788535" y="2470785"/>
            <a:ext cx="2694940" cy="9600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沿路径把可能修改的页加入事务队列，为后续锁释放提供支持，保障插入操作的事务性。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8249285" y="1803400"/>
            <a:ext cx="2655570" cy="2762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分裂处理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8230235" y="2470785"/>
            <a:ext cx="2694940" cy="9600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在叶节点完成键值写入后，若需分裂则就地生成新页并立即升级父节点锁，确保树结构一致性。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971055" y="748041"/>
            <a:ext cx="292595" cy="29145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94360" y="380365"/>
            <a:ext cx="438309" cy="436889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67130" y="380365"/>
            <a:ext cx="979995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Split模板：叶与内部节点通用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3570" y="1039495"/>
            <a:ext cx="3771900" cy="2469515"/>
          </a:xfrm>
          <a:prstGeom prst="roundRect">
            <a:avLst>
              <a:gd name="adj" fmla="val 632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9" name="Text 6"/>
          <p:cNvSpPr/>
          <p:nvPr/>
        </p:nvSpPr>
        <p:spPr>
          <a:xfrm>
            <a:off x="1487805" y="1603375"/>
            <a:ext cx="8989695" cy="19056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44830" y="3744595"/>
            <a:ext cx="4130675" cy="1905635"/>
          </a:xfrm>
          <a:prstGeom prst="roundRect">
            <a:avLst>
              <a:gd name="adj" fmla="val 632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1" name="Text 8"/>
          <p:cNvSpPr/>
          <p:nvPr/>
        </p:nvSpPr>
        <p:spPr>
          <a:xfrm>
            <a:off x="841375" y="3849370"/>
            <a:ext cx="9636125" cy="19056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1677035" y="1052195"/>
            <a:ext cx="2644775" cy="3155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模板函数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991235" y="1844040"/>
            <a:ext cx="3351530" cy="13544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通过模板函数Split&lt;N&gt;统一处理叶节点与内部节点分裂，实现代码复用，简化分裂逻辑。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970280" y="3978275"/>
            <a:ext cx="3352165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分裂细节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1042035" y="4451350"/>
            <a:ext cx="3517265" cy="10312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叶分裂维护next_page_id链表，内部分裂更新子节点父指针，确保分裂后树结构正确，提升并发性能。</a:t>
            </a:r>
            <a:endParaRPr lang="en-US" sz="1600" dirty="0"/>
          </a:p>
        </p:txBody>
      </p:sp>
      <p:pic>
        <p:nvPicPr>
          <p:cNvPr id="18" name="图片 17" descr="QQ20251215-12010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550" y="816610"/>
            <a:ext cx="5494020" cy="2623185"/>
          </a:xfrm>
          <a:prstGeom prst="rect">
            <a:avLst/>
          </a:prstGeom>
        </p:spPr>
      </p:pic>
      <p:pic>
        <p:nvPicPr>
          <p:cNvPr id="19" name="图片 18" descr="QQ20251215-1201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550" y="3849370"/>
            <a:ext cx="5810250" cy="21050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48000" y="1278890"/>
            <a:ext cx="6096000" cy="12342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5105" y="2883535"/>
            <a:ext cx="6702425" cy="19367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删除路径与调整策略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971055" y="748041"/>
            <a:ext cx="292595" cy="29145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 rot="21000000">
            <a:off x="8322310" y="2894330"/>
            <a:ext cx="2458085" cy="389572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1167130" y="380365"/>
            <a:ext cx="979995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Remove接口：写锁贯穿调整链</a:t>
            </a:r>
            <a:endParaRPr lang="en-US" sz="1600" dirty="0"/>
          </a:p>
        </p:txBody>
      </p:sp>
      <p:sp>
        <p:nvSpPr>
          <p:cNvPr id="11" name="Shape 7"/>
          <p:cNvSpPr/>
          <p:nvPr>
            <p:custDataLst>
              <p:tags r:id="rId1"/>
            </p:custDataLst>
          </p:nvPr>
        </p:nvSpPr>
        <p:spPr>
          <a:xfrm>
            <a:off x="4084955" y="1574800"/>
            <a:ext cx="7435850" cy="1156970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2" name="Text 8"/>
          <p:cNvSpPr/>
          <p:nvPr/>
        </p:nvSpPr>
        <p:spPr>
          <a:xfrm>
            <a:off x="4157980" y="339725"/>
            <a:ext cx="7435850" cy="176784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9"/>
          <p:cNvSpPr/>
          <p:nvPr>
            <p:custDataLst>
              <p:tags r:id="rId2"/>
            </p:custDataLst>
          </p:nvPr>
        </p:nvSpPr>
        <p:spPr>
          <a:xfrm>
            <a:off x="4396105" y="999490"/>
            <a:ext cx="1325880" cy="12420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0"/>
          <p:cNvSpPr/>
          <p:nvPr/>
        </p:nvSpPr>
        <p:spPr>
          <a:xfrm>
            <a:off x="4323080" y="1795780"/>
            <a:ext cx="1325880" cy="13258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1"/>
          <p:cNvSpPr/>
          <p:nvPr>
            <p:custDataLst>
              <p:tags r:id="rId3"/>
            </p:custDataLst>
          </p:nvPr>
        </p:nvSpPr>
        <p:spPr>
          <a:xfrm>
            <a:off x="4572635" y="1318260"/>
            <a:ext cx="972185" cy="5981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6" name="Shape 12"/>
          <p:cNvSpPr/>
          <p:nvPr>
            <p:custDataLst>
              <p:tags r:id="rId4"/>
            </p:custDataLst>
          </p:nvPr>
        </p:nvSpPr>
        <p:spPr>
          <a:xfrm>
            <a:off x="4084955" y="2710815"/>
            <a:ext cx="7435850" cy="1367155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7" name="Text 13"/>
          <p:cNvSpPr/>
          <p:nvPr/>
        </p:nvSpPr>
        <p:spPr>
          <a:xfrm>
            <a:off x="4157980" y="2432685"/>
            <a:ext cx="7435850" cy="176784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4"/>
          <p:cNvSpPr/>
          <p:nvPr>
            <p:custDataLst>
              <p:tags r:id="rId5"/>
            </p:custDataLst>
          </p:nvPr>
        </p:nvSpPr>
        <p:spPr>
          <a:xfrm>
            <a:off x="4396105" y="2272030"/>
            <a:ext cx="1325880" cy="132588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</p:sp>
      <p:sp>
        <p:nvSpPr>
          <p:cNvPr id="19" name="Text 15"/>
          <p:cNvSpPr/>
          <p:nvPr/>
        </p:nvSpPr>
        <p:spPr>
          <a:xfrm>
            <a:off x="4396105" y="3409315"/>
            <a:ext cx="1325880" cy="13258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Text 16"/>
          <p:cNvSpPr/>
          <p:nvPr>
            <p:custDataLst>
              <p:tags r:id="rId6"/>
            </p:custDataLst>
          </p:nvPr>
        </p:nvSpPr>
        <p:spPr>
          <a:xfrm>
            <a:off x="4572635" y="2432050"/>
            <a:ext cx="972185" cy="748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8961120" y="4681220"/>
            <a:ext cx="2138680" cy="2838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写锁保护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8905240" y="5012690"/>
            <a:ext cx="2176145" cy="11137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Remove先取根写锁，FindLeaf定位后执行叶节点删除，确保删除过程的线程安全。</a:t>
            </a:r>
            <a:endParaRPr lang="en-US" sz="1600" dirty="0"/>
          </a:p>
        </p:txBody>
      </p:sp>
      <p:sp>
        <p:nvSpPr>
          <p:cNvPr id="23" name="Text 19"/>
          <p:cNvSpPr/>
          <p:nvPr>
            <p:custDataLst>
              <p:tags r:id="rId7"/>
            </p:custDataLst>
          </p:nvPr>
        </p:nvSpPr>
        <p:spPr>
          <a:xfrm>
            <a:off x="5980430" y="1236345"/>
            <a:ext cx="5423535" cy="2876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调整策略</a:t>
            </a:r>
            <a:endParaRPr lang="en-US" sz="1600" dirty="0"/>
          </a:p>
        </p:txBody>
      </p:sp>
      <p:sp>
        <p:nvSpPr>
          <p:cNvPr id="24" name="Text 20"/>
          <p:cNvSpPr/>
          <p:nvPr>
            <p:custDataLst>
              <p:tags r:id="rId8"/>
            </p:custDataLst>
          </p:nvPr>
        </p:nvSpPr>
        <p:spPr>
          <a:xfrm>
            <a:off x="5980430" y="1597025"/>
            <a:ext cx="5423535" cy="5526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若size低于min_size则进入CoalesceOrRedistribute，按左兄弟→右兄弟顺序尝试重分配或合并，保障树结构平衡。</a:t>
            </a:r>
            <a:endParaRPr lang="en-US" sz="1600" dirty="0"/>
          </a:p>
        </p:txBody>
      </p:sp>
      <p:sp>
        <p:nvSpPr>
          <p:cNvPr id="25" name="Text 21"/>
          <p:cNvSpPr/>
          <p:nvPr>
            <p:custDataLst>
              <p:tags r:id="rId9"/>
            </p:custDataLst>
          </p:nvPr>
        </p:nvSpPr>
        <p:spPr>
          <a:xfrm>
            <a:off x="5980430" y="2340610"/>
            <a:ext cx="5423535" cy="3009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递归调整</a:t>
            </a:r>
            <a:endParaRPr lang="en-US" sz="1600" dirty="0"/>
          </a:p>
        </p:txBody>
      </p:sp>
      <p:sp>
        <p:nvSpPr>
          <p:cNvPr id="26" name="Text 22"/>
          <p:cNvSpPr/>
          <p:nvPr>
            <p:custDataLst>
              <p:tags r:id="rId10"/>
            </p:custDataLst>
          </p:nvPr>
        </p:nvSpPr>
        <p:spPr>
          <a:xfrm>
            <a:off x="5980430" y="2729865"/>
            <a:ext cx="5423535" cy="6210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每步成功即修改父节点，并继续向上递归，确保删除操作后树结构的正确性和一致性。</a:t>
            </a:r>
            <a:endParaRPr lang="en-US" sz="1600" dirty="0"/>
          </a:p>
        </p:txBody>
      </p:sp>
      <p:pic>
        <p:nvPicPr>
          <p:cNvPr id="28" name="图片 27" descr="QQ20251215-12084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6860" y="1308735"/>
            <a:ext cx="4119245" cy="481901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971055" y="748041"/>
            <a:ext cx="292595" cy="29145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94360" y="380365"/>
            <a:ext cx="438309" cy="436889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67130" y="380365"/>
            <a:ext cx="979995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Redistribute与Coalesce代码对照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-6985" y="1494790"/>
            <a:ext cx="12206605" cy="11264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92200" y="1925320"/>
            <a:ext cx="4359910" cy="4023360"/>
          </a:xfrm>
          <a:prstGeom prst="roundRect">
            <a:avLst>
              <a:gd name="adj" fmla="val 3066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175BD9"/>
                </a:gs>
                <a:gs pos="30000">
                  <a:srgbClr val="175BD9"/>
                </a:gs>
                <a:gs pos="100000">
                  <a:srgbClr val="5289ED"/>
                </a:gs>
              </a:gsLst>
              <a:lin ang="10800000" scaled="1"/>
            </a:gra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92200" y="1925320"/>
            <a:ext cx="4359910" cy="40233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307465" y="3101340"/>
            <a:ext cx="3893185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3" name="Shape 10"/>
          <p:cNvSpPr/>
          <p:nvPr/>
        </p:nvSpPr>
        <p:spPr>
          <a:xfrm>
            <a:off x="5913120" y="1925320"/>
            <a:ext cx="4359910" cy="4023360"/>
          </a:xfrm>
          <a:prstGeom prst="roundRect">
            <a:avLst>
              <a:gd name="adj" fmla="val 3066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sp>
      <p:sp>
        <p:nvSpPr>
          <p:cNvPr id="14" name="Text 11"/>
          <p:cNvSpPr/>
          <p:nvPr/>
        </p:nvSpPr>
        <p:spPr>
          <a:xfrm>
            <a:off x="5913120" y="1925320"/>
            <a:ext cx="4359910" cy="40233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128385" y="3101340"/>
            <a:ext cx="3893185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" name="Text 13"/>
          <p:cNvSpPr/>
          <p:nvPr/>
        </p:nvSpPr>
        <p:spPr>
          <a:xfrm>
            <a:off x="1326515" y="2209800"/>
            <a:ext cx="3891915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Redistribute</a:t>
            </a:r>
            <a:endParaRPr lang="en-US" sz="1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Text 14"/>
          <p:cNvSpPr/>
          <p:nvPr/>
        </p:nvSpPr>
        <p:spPr>
          <a:xfrm>
            <a:off x="1307465" y="3155315"/>
            <a:ext cx="3893185" cy="9509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Redistribute通过MoveLastToFrontOf或MoveFirstToEndOf在兄弟间搬运条目，避免高昂合并操作，提升性能。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147435" y="2209800"/>
            <a:ext cx="3891915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Coalesce</a:t>
            </a:r>
            <a:endParaRPr lang="en-US" sz="1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28385" y="3155315"/>
            <a:ext cx="3893185" cy="9509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若兄弟亦处于最小状态，则调用Coalesce把本节点全部数据搬过去，并从父节点删除中间键，可能触发父节点再调整。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78025" y="875030"/>
            <a:ext cx="7856220" cy="8782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4400"/>
              <a:t>实验结果</a:t>
            </a:r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975" y="1988820"/>
            <a:ext cx="11637645" cy="41395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     Buffer_pool_manager_instance.cpp</a:t>
            </a:r>
            <a:r>
              <a:rPr lang="zh-CN" altLang="en-US"/>
              <a:t>的工作</a:t>
            </a:r>
            <a:endParaRPr lang="zh-CN" altLang="en-US" dirty="0"/>
          </a:p>
        </p:txBody>
      </p:sp>
      <p:graphicFrame>
        <p:nvGraphicFramePr>
          <p:cNvPr id="36" name="内容占位符 35"/>
          <p:cNvGraphicFramePr>
            <a:graphicFrameLocks noGrp="1"/>
          </p:cNvGraphicFramePr>
          <p:nvPr>
            <p:ph idx="1"/>
          </p:nvPr>
        </p:nvGraphicFramePr>
        <p:xfrm>
          <a:off x="4811952" y="1853348"/>
          <a:ext cx="6492240" cy="43998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/>
              <a:t>负责人：梁志僮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707011" y="409693"/>
            <a:ext cx="6597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1.</a:t>
            </a:r>
            <a:r>
              <a:rPr lang="en-US" altLang="zh-CN" b="0" dirty="0">
                <a:solidFill>
                  <a:srgbClr val="DCDCAA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zh-CN" b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NewPgImp</a:t>
            </a:r>
            <a:r>
              <a:rPr lang="en-US" altLang="zh-CN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 </a:t>
            </a:r>
            <a:r>
              <a:rPr lang="zh-CN" altLang="en-US" b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方法的实现</a:t>
            </a:r>
            <a:endParaRPr lang="en-US" altLang="zh-CN" b="0" dirty="0"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762244" y="963495"/>
            <a:ext cx="6541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70C0"/>
                </a:solidFill>
              </a:rPr>
              <a:t>该方法的作用是创建新的页面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index_iterator.cpp</a:t>
            </a:r>
            <a:endParaRPr lang="zh-CN" altLang="en-US" sz="3200" dirty="0"/>
          </a:p>
        </p:txBody>
      </p:sp>
      <p:graphicFrame>
        <p:nvGraphicFramePr>
          <p:cNvPr id="7" name="内容占位符 6"/>
          <p:cNvGraphicFramePr>
            <a:graphicFrameLocks noGrp="1"/>
          </p:cNvGraphicFramePr>
          <p:nvPr>
            <p:ph idx="1"/>
          </p:nvPr>
        </p:nvGraphicFramePr>
        <p:xfrm>
          <a:off x="4800600" y="1607870"/>
          <a:ext cx="6492240" cy="4381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756107" y="276161"/>
            <a:ext cx="6572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迭代器的实现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index_iterator.cpp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构造函数的实现</a:t>
            </a:r>
            <a:endParaRPr lang="en-US" altLang="zh-CN" dirty="0"/>
          </a:p>
          <a:p>
            <a:r>
              <a:rPr lang="zh-CN" altLang="en-US" sz="1600" dirty="0"/>
              <a:t>先检查索引是否在有效范围内：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如果不在，而是刚好在边上：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如果既不在叶子里，也不在叶子边上，那么索引无效。</a:t>
            </a:r>
          </a:p>
          <a:p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549699"/>
            <a:ext cx="5953125" cy="11811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3122059"/>
            <a:ext cx="3895118" cy="2138608"/>
          </a:xfrm>
          <a:prstGeom prst="rect">
            <a:avLst/>
          </a:prstGeom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index_iterator.cpp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构造函数的实现</a:t>
            </a:r>
            <a:endParaRPr lang="en-US" altLang="zh-CN" dirty="0"/>
          </a:p>
          <a:p>
            <a:r>
              <a:rPr lang="zh-CN" altLang="en-US" sz="1600" dirty="0"/>
              <a:t>先检查索引是否在有效范围内：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如果下一页不存在，则说明到达末尾，直接返回：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524501"/>
            <a:ext cx="5402179" cy="99858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3537065"/>
            <a:ext cx="4714875" cy="1438275"/>
          </a:xfrm>
          <a:prstGeom prst="rect">
            <a:avLst/>
          </a:prstGeom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index_iterator.cpp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构造函数的实现</a:t>
            </a:r>
            <a:endParaRPr lang="en-US" altLang="zh-CN" dirty="0"/>
          </a:p>
          <a:p>
            <a:r>
              <a:rPr lang="zh-CN" alt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如果下一页存在，那么就返回下一页</a:t>
            </a:r>
            <a:r>
              <a:rPr lang="zh-CN" alt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；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最后更新一下迭代器的状态：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负责人：梁志僮</a:t>
            </a:r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677528"/>
            <a:ext cx="5270834" cy="120283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4230305"/>
            <a:ext cx="7026442" cy="1014277"/>
          </a:xfrm>
          <a:prstGeom prst="rect">
            <a:avLst/>
          </a:prstGeo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Contention</a:t>
            </a:r>
            <a:r>
              <a:rPr lang="zh-CN" altLang="en-US" dirty="0">
                <a:solidFill>
                  <a:schemeClr val="tx1"/>
                </a:solidFill>
              </a:rPr>
              <a:t>测试结果</a:t>
            </a:r>
          </a:p>
        </p:txBody>
      </p:sp>
      <p:pic>
        <p:nvPicPr>
          <p:cNvPr id="6" name="内容占位符 5" descr="电脑萤幕的截图&#10;&#10;AI 生成的内容可能不正确。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00" y="2691026"/>
            <a:ext cx="10640769" cy="1986527"/>
          </a:xfrm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idx="4294967295"/>
          </p:nvPr>
        </p:nvSpPr>
        <p:spPr>
          <a:xfrm>
            <a:off x="1300899" y="1950821"/>
            <a:ext cx="4938713" cy="736600"/>
          </a:xfrm>
        </p:spPr>
        <p:txBody>
          <a:bodyPr/>
          <a:lstStyle/>
          <a:p>
            <a:r>
              <a:rPr lang="en-US" altLang="zh-CN" dirty="0"/>
              <a:t>delete</a:t>
            </a:r>
            <a:r>
              <a:rPr lang="zh-CN" altLang="en-US" dirty="0"/>
              <a:t>测试结果</a:t>
            </a:r>
          </a:p>
        </p:txBody>
      </p:sp>
      <p:pic>
        <p:nvPicPr>
          <p:cNvPr id="6" name="内容占位符 5" descr="文本&#10;&#10;AI 生成的内容可能不正确。"/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04" y="2900882"/>
            <a:ext cx="11331019" cy="2265475"/>
          </a:xfrm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4" name="文本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/>
              <a:t>insert</a:t>
            </a:r>
            <a:r>
              <a:rPr lang="zh-CN" altLang="en-US" dirty="0"/>
              <a:t>测试结果</a:t>
            </a:r>
          </a:p>
        </p:txBody>
      </p:sp>
      <p:pic>
        <p:nvPicPr>
          <p:cNvPr id="8" name="内容占位符 7" descr="文本&#10;&#10;AI 生成的内容可能不正确。">
            <a:extLst>
              <a:ext uri="{FF2B5EF4-FFF2-40B4-BE49-F238E27FC236}">
                <a16:creationId xmlns:a16="http://schemas.microsoft.com/office/drawing/2014/main" id="{189F061E-FAAC-237C-E89E-D2AF6B46535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812" y="2746422"/>
            <a:ext cx="7999903" cy="2150510"/>
          </a:xfrm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/>
              <a:t>delete</a:t>
            </a:r>
            <a:r>
              <a:rPr lang="zh-CN" altLang="en-US" dirty="0"/>
              <a:t>测试结果</a:t>
            </a:r>
          </a:p>
        </p:txBody>
      </p:sp>
      <p:pic>
        <p:nvPicPr>
          <p:cNvPr id="3" name="图片 2" descr="7d70672fc986a9fcc49c9be3fc5fa6a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440" y="2857500"/>
            <a:ext cx="8796020" cy="236410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0.65,&quot;left&quot;:393.75,&quot;top&quot;:11.35,&quot;width&quot;:497.4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0.65,&quot;left&quot;:393.75,&quot;top&quot;:11.35,&quot;width&quot;:497.4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0.65,&quot;left&quot;:393.75,&quot;top&quot;:11.35,&quot;width&quot;:497.4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0.65,&quot;left&quot;:393.75,&quot;top&quot;:11.35,&quot;width&quot;:497.4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0.65,&quot;left&quot;:393.75,&quot;top&quot;:11.35,&quot;width&quot;:497.4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0.65,&quot;left&quot;:393.75,&quot;top&quot;:11.35,&quot;width&quot;:497.4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0.65,&quot;left&quot;:393.75,&quot;top&quot;:11.35,&quot;width&quot;:497.4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7949728743206,&quot;left&quot;:43.26881271368686,&quot;top&quot;:36.45502712567937,&quot;width&quot;:826.0311872863131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7949728743206,&quot;left&quot;:43.26881271368686,&quot;top&quot;:36.45502712567937,&quot;width&quot;:826.0311872863131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7949728743206,&quot;left&quot;:43.26881271368686,&quot;top&quot;:36.45502712567937,&quot;width&quot;:826.0311872863131}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7949728743206,&quot;left&quot;:43.26881271368686,&quot;top&quot;:36.45502712567937,&quot;width&quot;:826.0311872863131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7949728743206,&quot;left&quot;:43.26881271368686,&quot;top&quot;:36.45502712567937,&quot;width&quot;:826.0311872863131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7949728743206,&quot;left&quot;:43.26881271368686,&quot;top&quot;:36.45502712567937,&quot;width&quot;:826.0311872863131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8.05,&quot;left&quot;:17.45,&quot;top&quot;:119.55,&quot;width&quot;:775.65}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7,&quot;left&quot;:81.2,&quot;top&quot;:148.5,&quot;width&quot;:762.35}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7,&quot;left&quot;:321.65,&quot;top&quot;:76.3,&quot;width&quot;:585.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1509"/>
</p:tagLst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4668</Words>
  <Application>Microsoft Office PowerPoint</Application>
  <PresentationFormat>宽屏</PresentationFormat>
  <Paragraphs>599</Paragraphs>
  <Slides>97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97</vt:i4>
      </vt:variant>
    </vt:vector>
  </HeadingPairs>
  <TitlesOfParts>
    <vt:vector size="104" baseType="lpstr">
      <vt:lpstr>MiSans</vt:lpstr>
      <vt:lpstr>等线</vt:lpstr>
      <vt:lpstr>Arial</vt:lpstr>
      <vt:lpstr>Calibri</vt:lpstr>
      <vt:lpstr>Calibri Light</vt:lpstr>
      <vt:lpstr>Consolas</vt:lpstr>
      <vt:lpstr>回顾</vt:lpstr>
      <vt:lpstr>Buffer manager</vt:lpstr>
      <vt:lpstr>     extendible_hash_table.cpp的工作</vt:lpstr>
      <vt:lpstr>     extendible_hash_table.cpp的工作</vt:lpstr>
      <vt:lpstr>     extendible_hash_table.cpp的工作</vt:lpstr>
      <vt:lpstr>     extendible_hash_table.cpp的工作</vt:lpstr>
      <vt:lpstr>     extendible_hash_table.cpp的工作</vt:lpstr>
      <vt:lpstr>     extendible_hash_table.cpp的工作</vt:lpstr>
      <vt:lpstr>     Buffer_pool_manager_instance.cpp的工作</vt:lpstr>
      <vt:lpstr>     Buffer_pool_manager_instance.cpp的工作</vt:lpstr>
      <vt:lpstr>     Buffer_pool_manager_instance.cpp的工作</vt:lpstr>
      <vt:lpstr>     Buffer_pool_manager_instance.cpp的工作</vt:lpstr>
      <vt:lpstr>     Buffer_pool_manager_instance.cpp的工作</vt:lpstr>
      <vt:lpstr>     Buffer_pool_manager_instance.cpp的工作</vt:lpstr>
      <vt:lpstr>     Buffer_pool_manager_instance.cpp</vt:lpstr>
      <vt:lpstr>     Buffer_pool_manager_instance.cpp的工作</vt:lpstr>
      <vt:lpstr>     Buffer_pool_manager_instance.cpp的工作</vt:lpstr>
      <vt:lpstr>     Buffer_pool_manager_instance.cpp的工作</vt:lpstr>
      <vt:lpstr>     Buffer_pool_manager_instance.cpp的工作</vt:lpstr>
      <vt:lpstr>     Buffer_pool_manager_instance.cpp的工作</vt:lpstr>
      <vt:lpstr>     Buffer_pool_manager_instance.cpp的工作</vt:lpstr>
      <vt:lpstr>lru</vt:lpstr>
      <vt:lpstr>lru</vt:lpstr>
      <vt:lpstr>lru</vt:lpstr>
      <vt:lpstr>2. RecordAccess(frame_id_t frame_id) - 记录访问</vt:lpstr>
      <vt:lpstr>3. Evict(frame_id_t* frame_id) - 选择驱逐帧</vt:lpstr>
      <vt:lpstr>3. Evict(frame_id_t* frame_id) - 选择驱逐帧</vt:lpstr>
      <vt:lpstr>4. SetEvictable(frame_id_t frame_id, bool set_evictable) - 设置可驱逐状态</vt:lpstr>
      <vt:lpstr>5. Remove(frame_id_t frame_id) - 移除帧</vt:lpstr>
      <vt:lpstr>6. Size() - 获取当前可驱逐帧数量</vt:lpstr>
      <vt:lpstr>lru</vt:lpstr>
      <vt:lpstr>lru</vt:lpstr>
      <vt:lpstr>测试结果：buffer_pool_instance_test</vt:lpstr>
      <vt:lpstr>测试结果:LRU测试</vt:lpstr>
      <vt:lpstr>测试结果：哈希表测试结果</vt:lpstr>
      <vt:lpstr>测试结果</vt:lpstr>
      <vt:lpstr>测试结果</vt:lpstr>
      <vt:lpstr>测试结果</vt:lpstr>
      <vt:lpstr>B+ Tree</vt:lpstr>
      <vt:lpstr>Task1 B+Tree Pages</vt:lpstr>
      <vt:lpstr>Task1 B+Tree Pages</vt:lpstr>
      <vt:lpstr>Task1 B+Tree Pages</vt:lpstr>
      <vt:lpstr>Task1 B+Tree Pages</vt:lpstr>
      <vt:lpstr>Task1 B+Tree Pages</vt:lpstr>
      <vt:lpstr>Task1 B+Tree Pages</vt:lpstr>
      <vt:lpstr>Task1 B+Tree Pages</vt:lpstr>
      <vt:lpstr>Task1 B+Tree Pages</vt:lpstr>
      <vt:lpstr>Task1 B+Tree Pages</vt:lpstr>
      <vt:lpstr>Task1 B+Tree Pages</vt:lpstr>
      <vt:lpstr>Task1 B+Tree Pages</vt:lpstr>
      <vt:lpstr>Task1 B+Tree Pages</vt:lpstr>
      <vt:lpstr>Task1 B+Tree Pages</vt:lpstr>
      <vt:lpstr>Task1 B+Tree Pages</vt:lpstr>
      <vt:lpstr>二、关键数据结构</vt:lpstr>
      <vt:lpstr>2. 页面大小管理</vt:lpstr>
      <vt:lpstr>三、关键算法</vt:lpstr>
      <vt:lpstr>代码实现</vt:lpstr>
      <vt:lpstr>2. 插入</vt:lpstr>
      <vt:lpstr>非空树插入</vt:lpstr>
      <vt:lpstr>叶子节点分裂SplitLeafPage()</vt:lpstr>
      <vt:lpstr>内部节点分裂SplitInternalPage()</vt:lpstr>
      <vt:lpstr>插入父节点 (核心递归逻辑InsertIntoParent())</vt:lpstr>
      <vt:lpstr>3. 删除Remove()</vt:lpstr>
      <vt:lpstr>根节点调整 (AdjustRoot() )</vt:lpstr>
      <vt:lpstr>四、页面生命周期管理策略</vt:lpstr>
      <vt:lpstr>2. 查找路径上的页面管理</vt:lpstr>
      <vt:lpstr>3. 分裂操作中的页面管理</vt:lpstr>
      <vt:lpstr>五、递归算法设计模式</vt:lpstr>
      <vt:lpstr>2. 分裂的递归传播</vt:lpstr>
      <vt:lpstr>PowerPoint 演示文稿</vt:lpstr>
      <vt:lpstr>PowerPoint 演示文稿</vt:lpstr>
      <vt:lpstr>七、性能优化设计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index_iterator.cpp</vt:lpstr>
      <vt:lpstr>index_iterator.cpp</vt:lpstr>
      <vt:lpstr>index_iterator.cpp</vt:lpstr>
      <vt:lpstr>index_iterator.cpp</vt:lpstr>
      <vt:lpstr>测试结果</vt:lpstr>
      <vt:lpstr>测试结果</vt:lpstr>
      <vt:lpstr>测试结果</vt:lpstr>
      <vt:lpstr>测试结果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志僮 梁</dc:creator>
  <cp:lastModifiedBy>志僮 梁</cp:lastModifiedBy>
  <cp:revision>66</cp:revision>
  <dcterms:created xsi:type="dcterms:W3CDTF">2025-12-23T00:31:36Z</dcterms:created>
  <dcterms:modified xsi:type="dcterms:W3CDTF">2025-12-23T00:35:55Z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19B857DC003C406C411C40692B9191B2_42</vt:lpwstr>
  </property>
  <property fmtid="{D5CDD505-2E9C-101B-9397-08002B2CF9AE}" pid="3" name="KSOProductBuildVer">
    <vt:lpwstr>2052-6.5.1.8687</vt:lpwstr>
  </property>
</Properties>
</file>

<file path=docProps/thumbnail.jpeg>
</file>